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5" r:id="rId4"/>
  </p:sldMasterIdLst>
  <p:notesMasterIdLst>
    <p:notesMasterId r:id="rId21"/>
  </p:notesMasterIdLst>
  <p:sldIdLst>
    <p:sldId id="5005" r:id="rId5"/>
    <p:sldId id="2147376778" r:id="rId6"/>
    <p:sldId id="2147376802" r:id="rId7"/>
    <p:sldId id="2147376798" r:id="rId8"/>
    <p:sldId id="2147376799" r:id="rId9"/>
    <p:sldId id="5052" r:id="rId10"/>
    <p:sldId id="2147376756" r:id="rId11"/>
    <p:sldId id="2147376804" r:id="rId12"/>
    <p:sldId id="2147376805" r:id="rId13"/>
    <p:sldId id="2147376806" r:id="rId14"/>
    <p:sldId id="2147376807" r:id="rId15"/>
    <p:sldId id="2147376803" r:id="rId16"/>
    <p:sldId id="2147376759" r:id="rId17"/>
    <p:sldId id="2147376800" r:id="rId18"/>
    <p:sldId id="2147376776" r:id="rId19"/>
    <p:sldId id="2147376796" r:id="rId2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3527164-E721-A0E5-4BA2-BDEBBE46147A}" name="Tracey Webster" initials="TW" userId="S::TWebster@omt.org.za::59e2a9f6-368e-4db7-990c-e5d71adc0b06" providerId="AD"/>
  <p188:author id="{1F702777-4CAE-9EE2-6849-F9B06C31B5BE}" name="Bailey Corder" initials="BC" userId="S::bcorder@omt.org.za::84599104-070e-4cc7-879c-aee398f8cf21" providerId="AD"/>
  <p188:author id="{F1140685-5C8A-E33C-6A6D-F28E92F89E47}" name="Susan Farrell" initials="SF" userId="S::susan@ikamva.co.za::79fe8a99-4417-43d1-b0da-b93a5569cb1b" providerId="AD"/>
  <p188:author id="{BD50BD93-A52A-2CE8-5E6D-4FE5A3EB772E}" name="Susan Farrell" initials="SF" userId="87fc3622d7921d32" providerId="Windows Live"/>
  <p188:author id="{7E682B9F-BDF1-C485-8FC7-BFC5B7E56770}" name="Tracey Webster" initials="TW" userId="S::twebster@omt.org.za::59e2a9f6-368e-4db7-990c-e5d71adc0b06" providerId="AD"/>
  <p188:author id="{CDDF23F3-BCA5-2C31-FF53-82700F948C9D}" name="susan" initials="su" userId="S::susan_farrellprojects.co.za#ext#@omtorgza.onmicrosoft.com::851ac0ad-95d0-4426-ac48-73c140f5bac5" providerId="AD"/>
  <p188:author id="{7FF735FE-0DB7-94DF-F957-ACAA00CD7CBF}" name="Nomsa Muthaphuli" initials="NM" userId="S::nmuthaphuli@omt.org.za::453fdaa8-5650-476d-8b5e-7f895015507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CE7"/>
    <a:srgbClr val="1F497D"/>
    <a:srgbClr val="007D8A"/>
    <a:srgbClr val="FF66CC"/>
    <a:srgbClr val="F79646"/>
    <a:srgbClr val="E7E7FF"/>
    <a:srgbClr val="CC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7810BC-F8CC-4B19-8BB8-E206829E0432}" v="25" dt="2026-06-25T11:36:18.4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912" autoAdjust="0"/>
  </p:normalViewPr>
  <p:slideViewPr>
    <p:cSldViewPr snapToGrid="0">
      <p:cViewPr varScale="1">
        <p:scale>
          <a:sx n="51" d="100"/>
          <a:sy n="51" d="100"/>
        </p:scale>
        <p:origin x="1232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2"/>
            </a:solidFill>
          </c:spPr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71E-42BD-B19F-339AD3BAB6DE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91C-4225-8C7C-2F5B2FB322C3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91C-4225-8C7C-2F5B2FB322C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On track</c:v>
                </c:pt>
                <c:pt idx="1">
                  <c:v>Falling behind</c:v>
                </c:pt>
                <c:pt idx="2">
                  <c:v>Falling far behind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53</c:v>
                </c:pt>
                <c:pt idx="1">
                  <c:v>28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1C-4225-8C7C-2F5B2FB322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2"/>
            </a:solidFill>
          </c:spPr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82F-41DD-9AF1-36CBED14346C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91C-4225-8C7C-2F5B2FB322C3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91C-4225-8C7C-2F5B2FB322C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On track</c:v>
                </c:pt>
                <c:pt idx="1">
                  <c:v>Falling behind</c:v>
                </c:pt>
                <c:pt idx="2">
                  <c:v>Falling far behind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</c:v>
                </c:pt>
                <c:pt idx="1">
                  <c:v>27</c:v>
                </c:pt>
                <c:pt idx="2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1C-4225-8C7C-2F5B2FB322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2"/>
            </a:solidFill>
          </c:spPr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82F-41DD-9AF1-36CBED14346C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91C-4225-8C7C-2F5B2FB322C3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91C-4225-8C7C-2F5B2FB322C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On track</c:v>
                </c:pt>
                <c:pt idx="1">
                  <c:v>Falling behind</c:v>
                </c:pt>
                <c:pt idx="2">
                  <c:v>Falling far behind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33</c:v>
                </c:pt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1C-4225-8C7C-2F5B2FB322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2"/>
            </a:solidFill>
          </c:spPr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82F-41DD-9AF1-36CBED14346C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91C-4225-8C7C-2F5B2FB322C3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91C-4225-8C7C-2F5B2FB322C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On track</c:v>
                </c:pt>
                <c:pt idx="1">
                  <c:v>Falling behind</c:v>
                </c:pt>
                <c:pt idx="2">
                  <c:v>Falling far behind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33</c:v>
                </c:pt>
                <c:pt idx="1">
                  <c:v>32</c:v>
                </c:pt>
                <c:pt idx="2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1C-4225-8C7C-2F5B2FB322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2"/>
            </a:solidFill>
          </c:spPr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82F-41DD-9AF1-36CBED14346C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91C-4225-8C7C-2F5B2FB322C3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91C-4225-8C7C-2F5B2FB322C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On track</c:v>
                </c:pt>
                <c:pt idx="1">
                  <c:v>Falling behind</c:v>
                </c:pt>
                <c:pt idx="2">
                  <c:v>Falling far behind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29</c:v>
                </c:pt>
                <c:pt idx="1">
                  <c:v>34</c:v>
                </c:pt>
                <c:pt idx="2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1C-4225-8C7C-2F5B2FB322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F20BBC-F96C-40BA-ACF2-B28BE82D195E}" type="datetimeFigureOut">
              <a:rPr lang="en-ZA" smtClean="0"/>
              <a:t>2026/07/01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4813" y="696913"/>
            <a:ext cx="6200775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C8311B-BFCD-4906-B9DA-527690AD52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14283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BEC98-92D7-7CDF-6BCE-EE371D18E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15CA5D-C928-7687-ABC6-750A968A1D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65E4A2-7309-0FE6-1C3E-8988179F4C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gap has not shifted significantly in the decade I’ve been in the sector and not for lack of trying</a:t>
            </a:r>
          </a:p>
          <a:p>
            <a:r>
              <a:rPr lang="en-US" err="1"/>
              <a:t>SmarStart</a:t>
            </a:r>
            <a:r>
              <a:rPr lang="en-US"/>
              <a:t> has certainly made a solid attempt but we are not there yet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456CA6-75E0-2768-CA82-12713C95D7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C8311B-BFCD-4906-B9DA-527690AD523A}" type="slidenum">
              <a:rPr lang="en-ZA" smtClean="0"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032658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F566B-AB4A-8435-F6A3-793F186CE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A3EA84-E32C-43BB-748B-657EB84AD3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921E25-EE5F-F97C-DADA-F67A57E430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South Africa, we now have something called Thrive by Five. It tells us how children are doing before school by assessing children across the country, in early learning programmes</a:t>
            </a:r>
            <a:endParaRPr lang="en-US" dirty="0"/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🗣 “Talking and understanding”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🧠 “Thinking and solving problems”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🤝 “Behaviour and getting along”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✋ “Using hands (writing, drawing)”</a:t>
            </a:r>
          </a:p>
          <a:p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CEF: </a:t>
            </a:r>
            <a:r>
              <a:rPr lang="en-Z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Small groups, play, and choice help children learn self-control.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C0F7DC-2269-899D-D91B-8194FEDAD7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C8311B-BFCD-4906-B9DA-527690AD523A}" type="slidenum">
              <a:rPr lang="en-ZA" smtClean="0"/>
              <a:t>12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377438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81520-170F-BF2E-085C-D5E614D25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C2E88B-19A6-C716-E5D3-D955DEDE05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0CD796-5AD7-5A0B-D4CC-E11D2DBABF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38E82C-A0E4-CE19-A159-8DF06AFC04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C8311B-BFCD-4906-B9DA-527690AD523A}" type="slidenum">
              <a:rPr lang="en-ZA" smtClean="0"/>
              <a:t>13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893817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57A10-E42C-1D11-7DE9-31014BE03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3856C9-1B10-C3DD-DDB2-23C0A9D735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D87013-59C3-5F42-6F40-F681D3AC6B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26C9E1-74E5-3979-902B-55950B3712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C8311B-BFCD-4906-B9DA-527690AD523A}" type="slidenum">
              <a:rPr lang="en-ZA" smtClean="0"/>
              <a:t>14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71263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1969C-28BF-AB74-509E-9D0AD5F96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88BD77-2D05-53C2-5B93-90DFD7801E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9EB672-777B-89C8-307A-DF83BF41F3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“Good morning everyone. Today we are talking about something very important:</a:t>
            </a:r>
            <a:b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 just doing things right… but helping children learn.”</a:t>
            </a:r>
          </a:p>
          <a:p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“Let me ask you: If I visited your </a:t>
            </a:r>
            <a:r>
              <a:rPr lang="en-Z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center</a:t>
            </a: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what will I see? What are children doing?</a:t>
            </a:r>
          </a:p>
          <a:p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(In your centre, are children quiet and sitting nicely… or are they talking, playing, thinking?”)</a:t>
            </a:r>
          </a:p>
          <a:p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Z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Scenario A:</a:t>
            </a:r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“Children are sitting quietly. They repeat after the teacher: A, B, C. The teacher is happy because children are behaving.”</a:t>
            </a:r>
          </a:p>
          <a:p>
            <a:r>
              <a:rPr lang="en-Z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Scenario B:</a:t>
            </a:r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“Children are talking, playing with objects, counting, asking questions. The teacher is moving around, asking ‘why?’ and ‘tell me more’.”</a:t>
            </a:r>
          </a:p>
          <a:p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BDCC07-0BAB-BD52-7635-EC2F8FD4EE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C8311B-BFCD-4906-B9DA-527690AD523A}" type="slidenum">
              <a:rPr lang="en-ZA" smtClean="0"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05154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CD17C-1FD0-ADAD-C9BA-282E47610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7461C8-1EE7-85B3-1289-DCFA8D21CF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21FA66-47A5-403D-8106-52A30A60D1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“Good morning everyone. Today we are talking about something very important:</a:t>
            </a:r>
            <a:b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 just doing things right… but helping children learn.”</a:t>
            </a:r>
          </a:p>
          <a:p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“Let me ask you: If I visited your </a:t>
            </a:r>
            <a:r>
              <a:rPr lang="en-Z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center</a:t>
            </a: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what will I see? What are children doing?</a:t>
            </a:r>
          </a:p>
          <a:p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(In your centre, are children quiet and sitting nicely… or are they talking, playing, thinking?”)</a:t>
            </a:r>
          </a:p>
          <a:p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Z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Scenario A:</a:t>
            </a:r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“Children are sitting quietly. They repeat after the teacher: A, B, C. The teacher is happy because children are behaving.”</a:t>
            </a:r>
          </a:p>
          <a:p>
            <a:r>
              <a:rPr lang="en-Z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Scenario B:</a:t>
            </a:r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“Children are talking, playing with objects, counting, asking questions. The teacher is moving around, asking ‘why?’ and ‘tell me more’.”</a:t>
            </a:r>
          </a:p>
          <a:p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3A6645-8EC6-4B2A-C315-00FAF100AB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C8311B-BFCD-4906-B9DA-527690AD523A}" type="slidenum">
              <a:rPr lang="en-ZA" smtClean="0"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7023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“Only </a:t>
            </a:r>
            <a:r>
              <a:rPr lang="en-Z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42% of children are on track</a:t>
            </a: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learning.” </a:t>
            </a:r>
            <a:endParaRPr lang="en-ZA" sz="1200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“This means </a:t>
            </a:r>
            <a:r>
              <a:rPr lang="en-Z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than half of children are struggling before school</a:t>
            </a: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“Some children are even far behind.” 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3FEC3E-5744-43F0-AE92-A33C10A2275F}" type="slidenum">
              <a:rPr lang="en-ZA" smtClean="0"/>
              <a:t>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306285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BFBD8-654E-4611-8CA4-681D0DBD5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C02E22-AE64-1CB0-A16E-9C1BC8BA92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31666D-CACF-0866-218E-63AE8C303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South Africa, we now have something called Thrive by Five. It tells us how children are doing before school by assessing children across the country, in early learning programmes</a:t>
            </a:r>
            <a:endParaRPr lang="en-US" dirty="0"/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🗣 “Talking and understanding”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🧠 “Thinking and solving problems”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🤝 “Behaviour and getting along”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✋ “Using hands (writing, drawing)”</a:t>
            </a:r>
          </a:p>
          <a:p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CEF: </a:t>
            </a:r>
            <a:r>
              <a:rPr lang="en-Z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Small groups, play, and choice help children learn self-control.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0899B-9513-2A20-F20A-06BEFB91D7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C8311B-BFCD-4906-B9DA-527690AD523A}" type="slidenum">
              <a:rPr lang="en-ZA" smtClean="0"/>
              <a:t>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36055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B84AA-51B4-B91C-9324-377654968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DD7F27-02E8-429C-53C3-E124DAC8B2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E816D2-7F8B-3623-9CA6-231A480A16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South Africa, we now have something called Thrive by Five. It tells us how children are doing before school by assessing children across the country, in early learning programmes</a:t>
            </a:r>
            <a:endParaRPr lang="en-US" dirty="0"/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🗣 “Talking and understanding”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🧠 “Thinking and solving problems”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🤝 “Behaviour and getting along”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✋ “Using hands (writing, drawing)”</a:t>
            </a:r>
          </a:p>
          <a:p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CEF: </a:t>
            </a:r>
            <a:r>
              <a:rPr lang="en-Z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Small groups, play, and choice help children learn self-control.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7E68FC-D94F-ECAA-D048-EE9D933D40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C8311B-BFCD-4906-B9DA-527690AD523A}" type="slidenum">
              <a:rPr lang="en-ZA" smtClean="0"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89388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AE4D9-8960-A781-FD91-542347A8D5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56D3C7-A4E5-8075-4549-A164050CA2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1F1D6F-3719-6B95-CF64-54FEA25EAB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South Africa, we now have something called Thrive by Five. It tells us how children are doing before school by assessing children across the country, in early learning programmes</a:t>
            </a:r>
            <a:endParaRPr lang="en-US" dirty="0"/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🗣 “Talking and understanding”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🧠 “Thinking and solving problems”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🤝 “Behaviour and getting along”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✋ “Using hands (writing, drawing)”</a:t>
            </a:r>
          </a:p>
          <a:p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CEF: </a:t>
            </a:r>
            <a:r>
              <a:rPr lang="en-Z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Small groups, play, and choice help children learn self-control.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22FAB2-E8C5-C615-C735-4418BE92B3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C8311B-BFCD-4906-B9DA-527690AD523A}" type="slidenum">
              <a:rPr lang="en-ZA" smtClean="0"/>
              <a:t>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81262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EFF0E-434B-5E2B-7650-381425011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8CF784-23CF-520A-4BE7-24887F0FDE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D505F9-F877-73B6-1ACF-6B4AB0DDE6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South Africa, we now have something called Thrive by Five. It tells us how children are doing before school by assessing children across the country, in early learning programmes</a:t>
            </a:r>
            <a:endParaRPr lang="en-US" dirty="0"/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🗣 “Talking and understanding”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🧠 “Thinking and solving problems”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🤝 “Behaviour and getting along”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✋ “Using hands (writing, drawing)”</a:t>
            </a:r>
          </a:p>
          <a:p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CEF: </a:t>
            </a:r>
            <a:r>
              <a:rPr lang="en-Z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Small groups, play, and choice help children learn self-control.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D918F8-8B28-9D18-EC9B-C9642C6AC4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C8311B-BFCD-4906-B9DA-527690AD523A}" type="slidenum">
              <a:rPr lang="en-ZA" smtClean="0"/>
              <a:t>10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93537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4F57E-4506-40C1-4C66-A9F24BB9B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3DFB3D-6745-EC5A-328C-0FB69CF506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55DA33-D160-45F5-3326-1810534F91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South Africa, we now have something called Thrive by Five. It tells us how children are doing before school by assessing children across the country, in early learning programmes</a:t>
            </a:r>
            <a:endParaRPr lang="en-US" dirty="0"/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🗣 “Talking and understanding”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🧠 “Thinking and solving problems”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🤝 “Behaviour and getting along”</a:t>
            </a:r>
          </a:p>
          <a:p>
            <a:pPr lvl="0"/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✋ “Using hands (writing, drawing)”</a:t>
            </a:r>
          </a:p>
          <a:p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ZA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CEF: </a:t>
            </a:r>
            <a:r>
              <a:rPr lang="en-Z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Small groups, play, and choice help children learn self-control.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EBBDE1-C027-8D75-AC50-7223D1C0EF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C8311B-BFCD-4906-B9DA-527690AD523A}" type="slidenum">
              <a:rPr lang="en-ZA" smtClean="0"/>
              <a:t>11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5781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1: Conte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320103-BD33-5E4F-CFC1-A53282A7D7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13E947E9-0B2B-9F13-AE07-0D85FFC1A2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242452"/>
            <a:ext cx="3762375" cy="124650"/>
          </a:xfrm>
          <a:noFill/>
        </p:spPr>
        <p:txBody>
          <a:bodyPr wrap="square" lIns="0" tIns="0" rIns="0" bIns="0" rtlCol="0">
            <a:spAutoFit/>
          </a:bodyPr>
          <a:lstStyle>
            <a:lvl1pPr marL="0" indent="0">
              <a:buNone/>
              <a:defRPr lang="en-ZA" sz="90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D3F2693F-5A3D-99C1-BCF0-6A1AA1E0E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94665" y="229313"/>
            <a:ext cx="3762375" cy="124650"/>
          </a:xfrm>
          <a:noFill/>
        </p:spPr>
        <p:txBody>
          <a:bodyPr wrap="square" lIns="0" tIns="0" rIns="0" bIns="0" rtlCol="0">
            <a:spAutoFit/>
          </a:bodyPr>
          <a:lstStyle>
            <a:lvl1pPr marL="0" indent="0" algn="r">
              <a:buNone/>
              <a:defRPr lang="en-ZA" sz="90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6" name="Linie">
            <a:extLst>
              <a:ext uri="{FF2B5EF4-FFF2-40B4-BE49-F238E27FC236}">
                <a16:creationId xmlns:a16="http://schemas.microsoft.com/office/drawing/2014/main" id="{D560B2F9-B18A-C49E-4AD8-D70A183A6CD9}"/>
              </a:ext>
            </a:extLst>
          </p:cNvPr>
          <p:cNvSpPr/>
          <p:nvPr userDrawn="1"/>
        </p:nvSpPr>
        <p:spPr>
          <a:xfrm flipV="1">
            <a:off x="682624" y="1292469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5DA759FE-0103-557E-001D-C4DA8BFBC3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2625" y="698760"/>
            <a:ext cx="10825163" cy="368512"/>
          </a:xfrm>
        </p:spPr>
        <p:txBody>
          <a:bodyPr lIns="0" tIns="0" bIns="0">
            <a:normAutofit/>
          </a:bodyPr>
          <a:lstStyle>
            <a:lvl1pPr marL="0" indent="0">
              <a:buNone/>
              <a:defRPr sz="3000" b="1" cap="all" baseline="0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060F9E-4B27-DC10-E7C8-7BA3DAD8548A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FF60522-66D8-83C9-83CE-F2193683C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2033671"/>
            <a:ext cx="7118563" cy="414329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>
                <a:schemeClr val="tx2"/>
              </a:buClr>
              <a:buFont typeface="Wingdings" panose="05000000000000000000" pitchFamily="2" charset="2"/>
              <a:buNone/>
              <a:defRPr sz="1400"/>
            </a:lvl1pPr>
            <a:lvl2pPr marL="219075" indent="0">
              <a:buClr>
                <a:schemeClr val="tx2"/>
              </a:buClr>
              <a:buFont typeface="Wingdings" panose="05000000000000000000" pitchFamily="2" charset="2"/>
              <a:buNone/>
              <a:defRPr sz="1400"/>
            </a:lvl2pPr>
            <a:lvl3pPr marL="215900" indent="0">
              <a:buClr>
                <a:schemeClr val="tx2"/>
              </a:buClr>
              <a:buFont typeface="Wingdings" panose="05000000000000000000" pitchFamily="2" charset="2"/>
              <a:buNone/>
              <a:defRPr sz="1400"/>
            </a:lvl3pPr>
            <a:lvl4pPr>
              <a:defRPr/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33E4C68-66F1-1274-2474-C795DAB17B2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4665" y="2039250"/>
            <a:ext cx="635000" cy="414329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>
                <a:schemeClr val="tx2"/>
              </a:buClr>
              <a:buFont typeface="Wingdings" panose="05000000000000000000" pitchFamily="2" charset="2"/>
              <a:buNone/>
              <a:defRPr sz="1400"/>
            </a:lvl1pPr>
            <a:lvl2pPr marL="219075" indent="0">
              <a:buClr>
                <a:schemeClr val="tx2"/>
              </a:buClr>
              <a:buFont typeface="Wingdings" panose="05000000000000000000" pitchFamily="2" charset="2"/>
              <a:buNone/>
              <a:defRPr sz="1400"/>
            </a:lvl2pPr>
            <a:lvl3pPr marL="215900" indent="0">
              <a:buClr>
                <a:schemeClr val="tx2"/>
              </a:buClr>
              <a:buFont typeface="Wingdings" panose="05000000000000000000" pitchFamily="2" charset="2"/>
              <a:buNone/>
              <a:defRPr sz="1400"/>
            </a:lvl3pPr>
            <a:lvl4pPr>
              <a:defRPr/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8008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1: Section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3D16B4-E86B-4DB1-8CC1-FE6E637A622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6AC6EEA-0AC8-4CD2-AF8F-A1808BBE8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4" y="642092"/>
            <a:ext cx="10800000" cy="1338262"/>
          </a:xfrm>
        </p:spPr>
        <p:txBody>
          <a:bodyPr anchor="t">
            <a:normAutofit/>
          </a:bodyPr>
          <a:lstStyle>
            <a:lvl1pPr>
              <a:defRPr sz="3200" b="1" cap="all" baseline="0">
                <a:solidFill>
                  <a:schemeClr val="bg1"/>
                </a:solidFill>
                <a:latin typeface="Avenir Next LT Pro" panose="020B05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ECB9600-3285-4F0B-B11B-56434E3BA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4" y="5308650"/>
            <a:ext cx="10800000" cy="892125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Linie">
            <a:extLst>
              <a:ext uri="{FF2B5EF4-FFF2-40B4-BE49-F238E27FC236}">
                <a16:creationId xmlns:a16="http://schemas.microsoft.com/office/drawing/2014/main" id="{3DD5BC6F-DEDA-9F65-9E15-D86225406095}"/>
              </a:ext>
            </a:extLst>
          </p:cNvPr>
          <p:cNvSpPr/>
          <p:nvPr userDrawn="1"/>
        </p:nvSpPr>
        <p:spPr>
          <a:xfrm flipV="1">
            <a:off x="682624" y="2263430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1606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1: 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3D16B4-E86B-4DB1-8CC1-FE6E637A622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6AC6EEA-0AC8-4CD2-AF8F-A1808BBE8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4" y="642092"/>
            <a:ext cx="10800000" cy="1338262"/>
          </a:xfrm>
        </p:spPr>
        <p:txBody>
          <a:bodyPr anchor="t">
            <a:normAutofit/>
          </a:bodyPr>
          <a:lstStyle>
            <a:lvl1pPr>
              <a:defRPr sz="3200" b="1" cap="all" baseline="0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ECB9600-3285-4F0B-B11B-56434E3BA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4" y="5308650"/>
            <a:ext cx="10800000" cy="892125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Linie">
            <a:extLst>
              <a:ext uri="{FF2B5EF4-FFF2-40B4-BE49-F238E27FC236}">
                <a16:creationId xmlns:a16="http://schemas.microsoft.com/office/drawing/2014/main" id="{3DD5BC6F-DEDA-9F65-9E15-D86225406095}"/>
              </a:ext>
            </a:extLst>
          </p:cNvPr>
          <p:cNvSpPr/>
          <p:nvPr userDrawn="1"/>
        </p:nvSpPr>
        <p:spPr>
          <a:xfrm flipV="1">
            <a:off x="682624" y="1261943"/>
            <a:ext cx="1562101" cy="0"/>
          </a:xfrm>
          <a:prstGeom prst="line">
            <a:avLst/>
          </a:prstGeom>
          <a:ln w="101600">
            <a:solidFill>
              <a:schemeClr val="bg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38269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1: Quick 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D6AC6EEA-0AC8-4CD2-AF8F-A1808BBE8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4" y="642092"/>
            <a:ext cx="10800000" cy="1338262"/>
          </a:xfrm>
        </p:spPr>
        <p:txBody>
          <a:bodyPr anchor="t">
            <a:normAutofit/>
          </a:bodyPr>
          <a:lstStyle>
            <a:lvl1pPr>
              <a:defRPr sz="3200" b="1" cap="all" baseline="0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ECB9600-3285-4F0B-B11B-56434E3BA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9376" y="2930074"/>
            <a:ext cx="8020286" cy="892125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Linie">
            <a:extLst>
              <a:ext uri="{FF2B5EF4-FFF2-40B4-BE49-F238E27FC236}">
                <a16:creationId xmlns:a16="http://schemas.microsoft.com/office/drawing/2014/main" id="{3DD5BC6F-DEDA-9F65-9E15-D86225406095}"/>
              </a:ext>
            </a:extLst>
          </p:cNvPr>
          <p:cNvSpPr/>
          <p:nvPr userDrawn="1"/>
        </p:nvSpPr>
        <p:spPr>
          <a:xfrm flipV="1">
            <a:off x="682624" y="2263430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604C3A-2F2A-3732-4C4A-5871222DC1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83191" y="5205515"/>
            <a:ext cx="1981712" cy="99526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BD2F07F-7D4C-3256-1859-942F5A485EB1}"/>
              </a:ext>
            </a:extLst>
          </p:cNvPr>
          <p:cNvSpPr/>
          <p:nvPr userDrawn="1"/>
        </p:nvSpPr>
        <p:spPr>
          <a:xfrm>
            <a:off x="11344940" y="6411433"/>
            <a:ext cx="542260" cy="2445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CF780C-D85A-0053-2A15-7EB32401CEB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82400" y="5205600"/>
            <a:ext cx="1983600" cy="996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398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1: Quick 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5A07AEC-1B9F-9CD8-AA57-C1C66AF444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ZA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6AC6EEA-0AC8-4CD2-AF8F-A1808BBE8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4" y="642092"/>
            <a:ext cx="10800000" cy="1338262"/>
          </a:xfrm>
        </p:spPr>
        <p:txBody>
          <a:bodyPr anchor="t">
            <a:normAutofit/>
          </a:bodyPr>
          <a:lstStyle>
            <a:lvl1pPr>
              <a:defRPr sz="3200" b="1" cap="all" baseline="0">
                <a:solidFill>
                  <a:schemeClr val="bg1"/>
                </a:solidFill>
                <a:latin typeface="Avenir Next LT Pro" panose="020B05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ECB9600-3285-4F0B-B11B-56434E3BA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9376" y="2930074"/>
            <a:ext cx="8020286" cy="892125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Linie">
            <a:extLst>
              <a:ext uri="{FF2B5EF4-FFF2-40B4-BE49-F238E27FC236}">
                <a16:creationId xmlns:a16="http://schemas.microsoft.com/office/drawing/2014/main" id="{3DD5BC6F-DEDA-9F65-9E15-D86225406095}"/>
              </a:ext>
            </a:extLst>
          </p:cNvPr>
          <p:cNvSpPr/>
          <p:nvPr userDrawn="1"/>
        </p:nvSpPr>
        <p:spPr>
          <a:xfrm flipV="1">
            <a:off x="682624" y="2263430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E30EE8-FEE0-54CD-1582-DAD2C52414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83191" y="5205515"/>
            <a:ext cx="1981712" cy="995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645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2: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74433-7F1A-4C14-BDC9-292F609A2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54000"/>
            <a:ext cx="10823788" cy="65636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B7DA7-FE8B-43E3-9DC4-03AE723CD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008001"/>
            <a:ext cx="10823788" cy="5168962"/>
          </a:xfrm>
        </p:spPr>
        <p:txBody>
          <a:bodyPr/>
          <a:lstStyle>
            <a:lvl1pPr marL="342900" indent="-34290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/>
            </a:lvl1pPr>
            <a:lvl2pPr marL="447675" indent="-22860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 sz="1800"/>
            </a:lvl2pPr>
            <a:lvl3pPr marL="444500" indent="-22860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 sz="1600"/>
            </a:lvl3pPr>
            <a:lvl4pPr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54A3B-833A-4DEB-B502-0A2B8F6071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600" y="6400800"/>
            <a:ext cx="527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2"/>
                </a:solidFill>
              </a:defRPr>
            </a:lvl1pPr>
          </a:lstStyle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5" name="Linie">
            <a:extLst>
              <a:ext uri="{FF2B5EF4-FFF2-40B4-BE49-F238E27FC236}">
                <a16:creationId xmlns:a16="http://schemas.microsoft.com/office/drawing/2014/main" id="{2FD29625-F463-62AE-1381-B2439892B8BD}"/>
              </a:ext>
            </a:extLst>
          </p:cNvPr>
          <p:cNvSpPr/>
          <p:nvPr userDrawn="1"/>
        </p:nvSpPr>
        <p:spPr>
          <a:xfrm flipV="1">
            <a:off x="-1227138" y="372806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346A27E-7E5B-50E4-D886-D843594D803D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839643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2: 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4EE84-C958-47C4-9A81-8E137A055E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000" y="1008000"/>
            <a:ext cx="5265950" cy="5168962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447675" indent="-228600">
              <a:buFont typeface="Wingdings" panose="05000000000000000000" pitchFamily="2" charset="2"/>
              <a:buChar char="§"/>
              <a:defRPr/>
            </a:lvl2pPr>
            <a:lvl3pPr marL="444500" indent="-228600">
              <a:buFont typeface="Wingdings" panose="05000000000000000000" pitchFamily="2" charset="2"/>
              <a:buChar char="§"/>
              <a:defRPr sz="14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33A480-3EF6-464F-B7AA-13FDE3310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2051" y="1008001"/>
            <a:ext cx="5239851" cy="5168962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447675" indent="-228600">
              <a:buFont typeface="Wingdings" panose="05000000000000000000" pitchFamily="2" charset="2"/>
              <a:buChar char="§"/>
              <a:defRPr/>
            </a:lvl2pPr>
            <a:lvl3pPr marL="444500" indent="-228600">
              <a:buFont typeface="Wingdings" panose="05000000000000000000" pitchFamily="2" charset="2"/>
              <a:buChar char="§"/>
              <a:defRPr sz="14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048AD47-E63C-478C-B35C-F11354DB9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8103" y="6390296"/>
            <a:ext cx="527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2"/>
                </a:solidFill>
              </a:defRPr>
            </a:lvl1pPr>
          </a:lstStyle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B649906-A364-3366-7299-3FDFA0F55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54000"/>
            <a:ext cx="10823788" cy="65636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11" name="Linie">
            <a:extLst>
              <a:ext uri="{FF2B5EF4-FFF2-40B4-BE49-F238E27FC236}">
                <a16:creationId xmlns:a16="http://schemas.microsoft.com/office/drawing/2014/main" id="{11351729-9AEB-E5D2-F487-656B8AB85D55}"/>
              </a:ext>
            </a:extLst>
          </p:cNvPr>
          <p:cNvSpPr/>
          <p:nvPr userDrawn="1"/>
        </p:nvSpPr>
        <p:spPr>
          <a:xfrm flipV="1">
            <a:off x="-1227138" y="372806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E3B3B17-85BF-4A16-6319-233699D7AA98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1128524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3906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2: Title and Content varia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B7DA7-FE8B-43E3-9DC4-03AE723CD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2066925"/>
            <a:ext cx="10801350" cy="4133845"/>
          </a:xfrm>
          <a:ln w="6350">
            <a:solidFill>
              <a:schemeClr val="tx2"/>
            </a:solidFill>
          </a:ln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1400"/>
            </a:lvl1pPr>
            <a:lvl2pPr marL="447675" indent="-228600">
              <a:buFont typeface="Wingdings" panose="05000000000000000000" pitchFamily="2" charset="2"/>
              <a:buChar char="§"/>
              <a:defRPr sz="1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DC6EE36-707C-455A-A639-362375558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600" y="6400800"/>
            <a:ext cx="527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F0E8F02-9FA3-47F4-AE39-5B04A1E2479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4000" y="877673"/>
            <a:ext cx="10801350" cy="656367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Tx/>
              <a:buNone/>
              <a:defRPr sz="1100"/>
            </a:lvl1pPr>
            <a:lvl2pPr marL="219075" indent="0">
              <a:buFontTx/>
              <a:buNone/>
              <a:defRPr sz="140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7902B55-4BD4-44C2-9D94-5C5E96E9F6CB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82625" y="6443436"/>
            <a:ext cx="10190163" cy="284376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900"/>
            </a:lvl1pPr>
            <a:lvl2pPr marL="219075" indent="0">
              <a:buFontTx/>
              <a:buNone/>
              <a:defRPr sz="140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A42384EE-BFDF-40E5-B9CB-158306B1AB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4000" y="1626178"/>
            <a:ext cx="10800000" cy="360000"/>
          </a:xfrm>
          <a:solidFill>
            <a:schemeClr val="tx2"/>
          </a:solidFill>
          <a:ln>
            <a:noFill/>
          </a:ln>
        </p:spPr>
        <p:txBody>
          <a:bodyPr anchor="ctr">
            <a:normAutofit/>
          </a:bodyPr>
          <a:lstStyle>
            <a:lvl1pPr marL="0" indent="0">
              <a:buFontTx/>
              <a:buNone/>
              <a:defRPr sz="1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F3DE338-C498-8F53-3617-7979EFA10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54000"/>
            <a:ext cx="10823788" cy="65636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6" name="Linie">
            <a:extLst>
              <a:ext uri="{FF2B5EF4-FFF2-40B4-BE49-F238E27FC236}">
                <a16:creationId xmlns:a16="http://schemas.microsoft.com/office/drawing/2014/main" id="{1593167D-2892-479F-0793-A98CB42BC432}"/>
              </a:ext>
            </a:extLst>
          </p:cNvPr>
          <p:cNvSpPr/>
          <p:nvPr userDrawn="1"/>
        </p:nvSpPr>
        <p:spPr>
          <a:xfrm flipV="1">
            <a:off x="-1227138" y="372806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F18D08B-F210-7588-687D-682CEA7171A6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506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2: Title and Content variation 2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B7DA7-FE8B-43E3-9DC4-03AE723CD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2066926"/>
            <a:ext cx="5265950" cy="4133850"/>
          </a:xfrm>
          <a:ln w="6350">
            <a:solidFill>
              <a:schemeClr val="tx2"/>
            </a:solidFill>
          </a:ln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1400"/>
            </a:lvl1pPr>
            <a:lvl2pPr marL="447675" indent="-228600">
              <a:buFont typeface="Wingdings" panose="05000000000000000000" pitchFamily="2" charset="2"/>
              <a:buChar char="§"/>
              <a:defRPr sz="1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DC6EE36-707C-455A-A639-362375558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600" y="6400800"/>
            <a:ext cx="527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F0E8F02-9FA3-47F4-AE39-5B04A1E2479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4000" y="877673"/>
            <a:ext cx="10801350" cy="656367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Tx/>
              <a:buNone/>
              <a:defRPr sz="1100"/>
            </a:lvl1pPr>
            <a:lvl2pPr marL="219075" indent="0">
              <a:buFontTx/>
              <a:buNone/>
              <a:defRPr sz="140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7902B55-4BD4-44C2-9D94-5C5E96E9F6CB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82625" y="6443436"/>
            <a:ext cx="10190163" cy="284376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900"/>
            </a:lvl1pPr>
            <a:lvl2pPr marL="219075" indent="0">
              <a:buFontTx/>
              <a:buNone/>
              <a:defRPr sz="140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A42384EE-BFDF-40E5-B9CB-158306B1AB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4000" y="1626178"/>
            <a:ext cx="5265950" cy="360000"/>
          </a:xfrm>
          <a:solidFill>
            <a:schemeClr val="tx2"/>
          </a:solidFill>
          <a:ln>
            <a:noFill/>
          </a:ln>
        </p:spPr>
        <p:txBody>
          <a:bodyPr anchor="ctr">
            <a:normAutofit/>
          </a:bodyPr>
          <a:lstStyle>
            <a:lvl1pPr marL="0" indent="0">
              <a:buFontTx/>
              <a:buNone/>
              <a:defRPr sz="1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72FC69-8A6B-5B70-6289-82E9BA5463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6401" y="1626178"/>
            <a:ext cx="5265950" cy="360000"/>
          </a:xfrm>
          <a:solidFill>
            <a:schemeClr val="tx2"/>
          </a:solidFill>
          <a:ln>
            <a:noFill/>
          </a:ln>
        </p:spPr>
        <p:txBody>
          <a:bodyPr anchor="ctr">
            <a:normAutofit/>
          </a:bodyPr>
          <a:lstStyle>
            <a:lvl1pPr marL="0" indent="0">
              <a:buFontTx/>
              <a:buNone/>
              <a:defRPr sz="1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E81F714-D8DE-E88B-FA15-D1DA9F6794B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246401" y="2066925"/>
            <a:ext cx="5265950" cy="4133851"/>
          </a:xfrm>
          <a:ln w="6350">
            <a:solidFill>
              <a:schemeClr val="tx2"/>
            </a:solidFill>
          </a:ln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1400"/>
            </a:lvl1pPr>
            <a:lvl2pPr marL="447675" indent="-228600">
              <a:buFont typeface="Wingdings" panose="05000000000000000000" pitchFamily="2" charset="2"/>
              <a:buChar char="§"/>
              <a:defRPr sz="1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13E6E9F-40F7-BED6-914C-F4265B5C2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54000"/>
            <a:ext cx="10823788" cy="65636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8" name="Linie">
            <a:extLst>
              <a:ext uri="{FF2B5EF4-FFF2-40B4-BE49-F238E27FC236}">
                <a16:creationId xmlns:a16="http://schemas.microsoft.com/office/drawing/2014/main" id="{78FA92B6-0FF5-8BBE-303D-9FCFECCABA63}"/>
              </a:ext>
            </a:extLst>
          </p:cNvPr>
          <p:cNvSpPr/>
          <p:nvPr userDrawn="1"/>
        </p:nvSpPr>
        <p:spPr>
          <a:xfrm flipV="1">
            <a:off x="-1227138" y="372806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F02BE99-4DBA-0FED-6987-0CCD598B6D56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8305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2: Title and Content variation 2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B7DA7-FE8B-43E3-9DC4-03AE723CD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2066926"/>
            <a:ext cx="5265950" cy="4133850"/>
          </a:xfrm>
          <a:ln w="6350">
            <a:solidFill>
              <a:schemeClr val="accent1"/>
            </a:solidFill>
          </a:ln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1400"/>
            </a:lvl1pPr>
            <a:lvl2pPr marL="447675" indent="-228600">
              <a:buFont typeface="Wingdings" panose="05000000000000000000" pitchFamily="2" charset="2"/>
              <a:buChar char="§"/>
              <a:defRPr sz="1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DC6EE36-707C-455A-A639-362375558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600" y="6400800"/>
            <a:ext cx="527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F0E8F02-9FA3-47F4-AE39-5B04A1E2479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4000" y="877673"/>
            <a:ext cx="10801350" cy="656367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Tx/>
              <a:buNone/>
              <a:defRPr sz="1100"/>
            </a:lvl1pPr>
            <a:lvl2pPr marL="219075" indent="0">
              <a:buFontTx/>
              <a:buNone/>
              <a:defRPr sz="140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7902B55-4BD4-44C2-9D94-5C5E96E9F6CB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82625" y="6443436"/>
            <a:ext cx="10190163" cy="284376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900"/>
            </a:lvl1pPr>
            <a:lvl2pPr marL="219075" indent="0">
              <a:buFontTx/>
              <a:buNone/>
              <a:defRPr sz="140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A42384EE-BFDF-40E5-B9CB-158306B1AB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4000" y="1626178"/>
            <a:ext cx="5265950" cy="360000"/>
          </a:xfrm>
          <a:solidFill>
            <a:schemeClr val="accent1"/>
          </a:solidFill>
          <a:ln>
            <a:noFill/>
          </a:ln>
        </p:spPr>
        <p:txBody>
          <a:bodyPr anchor="ctr">
            <a:normAutofit/>
          </a:bodyPr>
          <a:lstStyle>
            <a:lvl1pPr marL="0" indent="0">
              <a:buFontTx/>
              <a:buNone/>
              <a:defRPr sz="1600" b="1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72FC69-8A6B-5B70-6289-82E9BA5463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6401" y="1626178"/>
            <a:ext cx="5265950" cy="360000"/>
          </a:xfrm>
          <a:solidFill>
            <a:schemeClr val="accent1"/>
          </a:solidFill>
          <a:ln>
            <a:noFill/>
          </a:ln>
        </p:spPr>
        <p:txBody>
          <a:bodyPr anchor="ctr">
            <a:normAutofit/>
          </a:bodyPr>
          <a:lstStyle>
            <a:lvl1pPr marL="0" indent="0">
              <a:buFontTx/>
              <a:buNone/>
              <a:defRPr sz="1600" b="1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E81F714-D8DE-E88B-FA15-D1DA9F6794B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246401" y="2066925"/>
            <a:ext cx="5265950" cy="4133851"/>
          </a:xfrm>
          <a:ln w="6350">
            <a:solidFill>
              <a:schemeClr val="accent1"/>
            </a:solidFill>
          </a:ln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1400"/>
            </a:lvl1pPr>
            <a:lvl2pPr marL="447675" indent="-228600">
              <a:buFont typeface="Wingdings" panose="05000000000000000000" pitchFamily="2" charset="2"/>
              <a:buChar char="§"/>
              <a:defRPr sz="1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844D035-825B-1E0B-03AB-A8BB58A7D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54000"/>
            <a:ext cx="10823788" cy="65636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8" name="Linie">
            <a:extLst>
              <a:ext uri="{FF2B5EF4-FFF2-40B4-BE49-F238E27FC236}">
                <a16:creationId xmlns:a16="http://schemas.microsoft.com/office/drawing/2014/main" id="{4492B9C1-5D46-E00A-B705-E960AA17DC25}"/>
              </a:ext>
            </a:extLst>
          </p:cNvPr>
          <p:cNvSpPr/>
          <p:nvPr userDrawn="1"/>
        </p:nvSpPr>
        <p:spPr>
          <a:xfrm flipV="1">
            <a:off x="-1227138" y="372806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B343733-23B7-6E93-F2D3-E9B04B7A0E9F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4707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2: Title and Content variation 3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B7DA7-FE8B-43E3-9DC4-03AE723CD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1" y="2066926"/>
            <a:ext cx="3413338" cy="4133850"/>
          </a:xfrm>
          <a:ln w="6350">
            <a:solidFill>
              <a:schemeClr val="tx2"/>
            </a:solidFill>
          </a:ln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1400"/>
            </a:lvl1pPr>
            <a:lvl2pPr marL="447675" indent="-228600">
              <a:buFont typeface="Wingdings" panose="05000000000000000000" pitchFamily="2" charset="2"/>
              <a:buChar char="§"/>
              <a:defRPr sz="1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DC6EE36-707C-455A-A639-362375558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600" y="6400800"/>
            <a:ext cx="527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F0E8F02-9FA3-47F4-AE39-5B04A1E2479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4000" y="877673"/>
            <a:ext cx="10801350" cy="656367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Tx/>
              <a:buNone/>
              <a:defRPr sz="1100"/>
            </a:lvl1pPr>
            <a:lvl2pPr marL="219075" indent="0">
              <a:buFontTx/>
              <a:buNone/>
              <a:defRPr sz="140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7902B55-4BD4-44C2-9D94-5C5E96E9F6CB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84000" y="6443436"/>
            <a:ext cx="10188787" cy="284376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900"/>
            </a:lvl1pPr>
            <a:lvl2pPr marL="219075" indent="0">
              <a:buFontTx/>
              <a:buNone/>
              <a:defRPr sz="140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A42384EE-BFDF-40E5-B9CB-158306B1AB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4000" y="1626178"/>
            <a:ext cx="3413338" cy="360000"/>
          </a:xfrm>
          <a:solidFill>
            <a:schemeClr val="tx2"/>
          </a:solidFill>
          <a:ln>
            <a:noFill/>
          </a:ln>
        </p:spPr>
        <p:txBody>
          <a:bodyPr anchor="ctr">
            <a:normAutofit/>
          </a:bodyPr>
          <a:lstStyle>
            <a:lvl1pPr marL="0" indent="0">
              <a:buFontTx/>
              <a:buNone/>
              <a:defRPr sz="1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72FC69-8A6B-5B70-6289-82E9BA5463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93075" y="1626178"/>
            <a:ext cx="3419276" cy="360000"/>
          </a:xfrm>
          <a:solidFill>
            <a:schemeClr val="tx2"/>
          </a:solidFill>
          <a:ln>
            <a:noFill/>
          </a:ln>
        </p:spPr>
        <p:txBody>
          <a:bodyPr anchor="ctr">
            <a:normAutofit/>
          </a:bodyPr>
          <a:lstStyle>
            <a:lvl1pPr marL="0" indent="0">
              <a:buFontTx/>
              <a:buNone/>
              <a:defRPr sz="1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E81F714-D8DE-E88B-FA15-D1DA9F6794B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3075" y="2066925"/>
            <a:ext cx="3419276" cy="4133851"/>
          </a:xfrm>
          <a:ln w="6350">
            <a:solidFill>
              <a:schemeClr val="tx2"/>
            </a:solidFill>
          </a:ln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1400"/>
            </a:lvl1pPr>
            <a:lvl2pPr marL="447675" indent="-228600">
              <a:buFont typeface="Wingdings" panose="05000000000000000000" pitchFamily="2" charset="2"/>
              <a:buChar char="§"/>
              <a:defRPr sz="1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A1A6B2F-B988-9D49-41D0-DEE10E96CE0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377331" y="2066925"/>
            <a:ext cx="3413338" cy="4133851"/>
          </a:xfrm>
          <a:ln w="6350">
            <a:solidFill>
              <a:schemeClr val="tx2"/>
            </a:solidFill>
          </a:ln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1400"/>
            </a:lvl1pPr>
            <a:lvl2pPr marL="447675" indent="-228600">
              <a:buFont typeface="Wingdings" panose="05000000000000000000" pitchFamily="2" charset="2"/>
              <a:buChar char="§"/>
              <a:defRPr sz="1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661F7B1-EA92-9ADF-40B9-15139AB2515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87850" y="1626178"/>
            <a:ext cx="3413338" cy="360000"/>
          </a:xfrm>
          <a:solidFill>
            <a:schemeClr val="tx2"/>
          </a:solidFill>
          <a:ln>
            <a:noFill/>
          </a:ln>
        </p:spPr>
        <p:txBody>
          <a:bodyPr anchor="ctr">
            <a:normAutofit/>
          </a:bodyPr>
          <a:lstStyle>
            <a:lvl1pPr marL="0" indent="0">
              <a:buFontTx/>
              <a:buNone/>
              <a:defRPr sz="1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F7660A-E4DA-5FAB-73F6-25C6BAB4F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54000"/>
            <a:ext cx="10823788" cy="65636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10" name="Linie">
            <a:extLst>
              <a:ext uri="{FF2B5EF4-FFF2-40B4-BE49-F238E27FC236}">
                <a16:creationId xmlns:a16="http://schemas.microsoft.com/office/drawing/2014/main" id="{7DE4CF0A-FBE7-3B6F-9051-37B108FDFBC4}"/>
              </a:ext>
            </a:extLst>
          </p:cNvPr>
          <p:cNvSpPr/>
          <p:nvPr userDrawn="1"/>
        </p:nvSpPr>
        <p:spPr>
          <a:xfrm flipV="1">
            <a:off x="-1227138" y="372806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305297D-4535-C10E-7D51-1F1CA75C84F2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31385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1: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320103-BD33-5E4F-CFC1-A53282A7D7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13E947E9-0B2B-9F13-AE07-0D85FFC1A2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242452"/>
            <a:ext cx="3762375" cy="124650"/>
          </a:xfrm>
          <a:noFill/>
        </p:spPr>
        <p:txBody>
          <a:bodyPr wrap="square" lIns="0" tIns="0" rIns="0" bIns="0" rtlCol="0">
            <a:spAutoFit/>
          </a:bodyPr>
          <a:lstStyle>
            <a:lvl1pPr marL="0" indent="0">
              <a:buNone/>
              <a:defRPr lang="en-ZA" sz="90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D3F2693F-5A3D-99C1-BCF0-6A1AA1E0E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94665" y="229313"/>
            <a:ext cx="3762375" cy="124650"/>
          </a:xfrm>
          <a:noFill/>
        </p:spPr>
        <p:txBody>
          <a:bodyPr wrap="square" lIns="0" tIns="0" rIns="0" bIns="0" rtlCol="0">
            <a:spAutoFit/>
          </a:bodyPr>
          <a:lstStyle>
            <a:lvl1pPr marL="0" indent="0" algn="r">
              <a:buNone/>
              <a:defRPr lang="en-ZA" sz="90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5DA759FE-0103-557E-001D-C4DA8BFBC3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2625" y="698760"/>
            <a:ext cx="10825163" cy="368512"/>
          </a:xfrm>
        </p:spPr>
        <p:txBody>
          <a:bodyPr lIns="0" tIns="0" bIns="0">
            <a:normAutofit/>
          </a:bodyPr>
          <a:lstStyle>
            <a:lvl1pPr marL="0" indent="0">
              <a:buNone/>
              <a:defRPr sz="3000" b="1" cap="all" baseline="0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060F9E-4B27-DC10-E7C8-7BA3DAD8548A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FF60522-66D8-83C9-83CE-F2193683C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2033671"/>
            <a:ext cx="10823788" cy="4143291"/>
          </a:xfrm>
        </p:spPr>
        <p:txBody>
          <a:bodyPr/>
          <a:lstStyle>
            <a:lvl1pPr marL="342900" indent="-34290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/>
            </a:lvl1pPr>
            <a:lvl2pPr marL="447675" indent="-22860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 sz="1800"/>
            </a:lvl2pPr>
            <a:lvl3pPr marL="444500" indent="-22860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 sz="1600"/>
            </a:lvl3pPr>
            <a:lvl4pPr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Linie">
            <a:extLst>
              <a:ext uri="{FF2B5EF4-FFF2-40B4-BE49-F238E27FC236}">
                <a16:creationId xmlns:a16="http://schemas.microsoft.com/office/drawing/2014/main" id="{4A79C58E-A5A1-897B-38A5-9447F7CA9239}"/>
              </a:ext>
            </a:extLst>
          </p:cNvPr>
          <p:cNvSpPr/>
          <p:nvPr userDrawn="1"/>
        </p:nvSpPr>
        <p:spPr>
          <a:xfrm flipV="1">
            <a:off x="682624" y="1292469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07760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2: Title and Content variation 3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B7DA7-FE8B-43E3-9DC4-03AE723CD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1" y="2066926"/>
            <a:ext cx="3413338" cy="4133850"/>
          </a:xfrm>
          <a:ln w="6350">
            <a:solidFill>
              <a:schemeClr val="accent1"/>
            </a:solidFill>
          </a:ln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1400"/>
            </a:lvl1pPr>
            <a:lvl2pPr marL="447675" indent="-228600">
              <a:buFont typeface="Wingdings" panose="05000000000000000000" pitchFamily="2" charset="2"/>
              <a:buChar char="§"/>
              <a:defRPr sz="1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DC6EE36-707C-455A-A639-362375558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600" y="6400800"/>
            <a:ext cx="527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F0E8F02-9FA3-47F4-AE39-5B04A1E2479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4000" y="877673"/>
            <a:ext cx="10801350" cy="656367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Tx/>
              <a:buNone/>
              <a:defRPr sz="1200"/>
            </a:lvl1pPr>
            <a:lvl2pPr marL="219075" indent="0">
              <a:buFontTx/>
              <a:buNone/>
              <a:defRPr sz="140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7902B55-4BD4-44C2-9D94-5C5E96E9F6CB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82625" y="6443436"/>
            <a:ext cx="10190163" cy="284376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900"/>
            </a:lvl1pPr>
            <a:lvl2pPr marL="219075" indent="0">
              <a:buFontTx/>
              <a:buNone/>
              <a:defRPr sz="140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A42384EE-BFDF-40E5-B9CB-158306B1AB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4000" y="1626178"/>
            <a:ext cx="3413338" cy="360000"/>
          </a:xfrm>
          <a:solidFill>
            <a:schemeClr val="accent1"/>
          </a:solidFill>
          <a:ln>
            <a:noFill/>
          </a:ln>
        </p:spPr>
        <p:txBody>
          <a:bodyPr anchor="ctr">
            <a:normAutofit/>
          </a:bodyPr>
          <a:lstStyle>
            <a:lvl1pPr marL="0" indent="0">
              <a:buFontTx/>
              <a:buNone/>
              <a:defRPr sz="1600" b="1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72FC69-8A6B-5B70-6289-82E9BA5463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93075" y="1626178"/>
            <a:ext cx="3419276" cy="360000"/>
          </a:xfrm>
          <a:solidFill>
            <a:schemeClr val="accent1"/>
          </a:solidFill>
          <a:ln>
            <a:noFill/>
          </a:ln>
        </p:spPr>
        <p:txBody>
          <a:bodyPr anchor="ctr">
            <a:normAutofit/>
          </a:bodyPr>
          <a:lstStyle>
            <a:lvl1pPr marL="0" indent="0">
              <a:buFontTx/>
              <a:buNone/>
              <a:defRPr sz="1600" b="1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E81F714-D8DE-E88B-FA15-D1DA9F6794B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3075" y="2066926"/>
            <a:ext cx="3419276" cy="4133850"/>
          </a:xfrm>
          <a:ln w="6350">
            <a:solidFill>
              <a:schemeClr val="accent1"/>
            </a:solidFill>
          </a:ln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1400"/>
            </a:lvl1pPr>
            <a:lvl2pPr marL="447675" indent="-228600">
              <a:buFont typeface="Wingdings" panose="05000000000000000000" pitchFamily="2" charset="2"/>
              <a:buChar char="§"/>
              <a:defRPr sz="1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A1A6B2F-B988-9D49-41D0-DEE10E96CE0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377331" y="2066926"/>
            <a:ext cx="3413338" cy="4133850"/>
          </a:xfrm>
          <a:ln w="6350">
            <a:solidFill>
              <a:schemeClr val="accent1"/>
            </a:solidFill>
          </a:ln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1400"/>
            </a:lvl1pPr>
            <a:lvl2pPr marL="447675" indent="-228600">
              <a:buFont typeface="Wingdings" panose="05000000000000000000" pitchFamily="2" charset="2"/>
              <a:buChar char="§"/>
              <a:defRPr sz="1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661F7B1-EA92-9ADF-40B9-15139AB2515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87850" y="1626178"/>
            <a:ext cx="3413338" cy="360000"/>
          </a:xfrm>
          <a:solidFill>
            <a:schemeClr val="accent1"/>
          </a:solidFill>
          <a:ln>
            <a:noFill/>
          </a:ln>
        </p:spPr>
        <p:txBody>
          <a:bodyPr anchor="ctr">
            <a:normAutofit/>
          </a:bodyPr>
          <a:lstStyle>
            <a:lvl1pPr marL="0" indent="0">
              <a:buFontTx/>
              <a:buNone/>
              <a:defRPr sz="1600" b="1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34E1DAB-7AFB-FE0F-3A79-058E68EAE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54000"/>
            <a:ext cx="10823788" cy="65636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10" name="Linie">
            <a:extLst>
              <a:ext uri="{FF2B5EF4-FFF2-40B4-BE49-F238E27FC236}">
                <a16:creationId xmlns:a16="http://schemas.microsoft.com/office/drawing/2014/main" id="{FE2625E0-9DD3-0C74-BF31-7A7A3A52F1A2}"/>
              </a:ext>
            </a:extLst>
          </p:cNvPr>
          <p:cNvSpPr/>
          <p:nvPr userDrawn="1"/>
        </p:nvSpPr>
        <p:spPr>
          <a:xfrm flipV="1">
            <a:off x="-1227138" y="372806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542A52B-0717-36E4-5410-55340EE41DB7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9635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2: Title and Content varia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B7DA7-FE8B-43E3-9DC4-03AE723CD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999" y="2066926"/>
            <a:ext cx="7118563" cy="4133850"/>
          </a:xfrm>
          <a:ln w="6350">
            <a:solidFill>
              <a:schemeClr val="tx2"/>
            </a:solidFill>
          </a:ln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1400"/>
            </a:lvl1pPr>
            <a:lvl2pPr marL="447675" indent="-228600">
              <a:buFont typeface="Wingdings" panose="05000000000000000000" pitchFamily="2" charset="2"/>
              <a:buChar char="§"/>
              <a:defRPr sz="1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DC6EE36-707C-455A-A639-362375558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600" y="6400800"/>
            <a:ext cx="527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F0E8F02-9FA3-47F4-AE39-5B04A1E2479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4000" y="877673"/>
            <a:ext cx="10801350" cy="656367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Tx/>
              <a:buNone/>
              <a:defRPr sz="1100"/>
            </a:lvl1pPr>
            <a:lvl2pPr marL="219075" indent="0">
              <a:buFontTx/>
              <a:buNone/>
              <a:defRPr sz="140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7902B55-4BD4-44C2-9D94-5C5E96E9F6CB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82625" y="6443436"/>
            <a:ext cx="10190163" cy="284376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900"/>
            </a:lvl1pPr>
            <a:lvl2pPr marL="219075" indent="0">
              <a:buFontTx/>
              <a:buNone/>
              <a:defRPr sz="140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A42384EE-BFDF-40E5-B9CB-158306B1AB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3999" y="1626178"/>
            <a:ext cx="7118563" cy="360000"/>
          </a:xfrm>
          <a:solidFill>
            <a:schemeClr val="tx2"/>
          </a:solidFill>
          <a:ln>
            <a:noFill/>
          </a:ln>
        </p:spPr>
        <p:txBody>
          <a:bodyPr anchor="ctr">
            <a:normAutofit/>
          </a:bodyPr>
          <a:lstStyle>
            <a:lvl1pPr marL="0" indent="0">
              <a:buFontTx/>
              <a:buNone/>
              <a:defRPr sz="16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72FC69-8A6B-5B70-6289-82E9BA5463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93075" y="1626178"/>
            <a:ext cx="3419276" cy="360000"/>
          </a:xfrm>
          <a:solidFill>
            <a:schemeClr val="accent1"/>
          </a:solidFill>
          <a:ln>
            <a:noFill/>
          </a:ln>
        </p:spPr>
        <p:txBody>
          <a:bodyPr anchor="ctr">
            <a:normAutofit/>
          </a:bodyPr>
          <a:lstStyle>
            <a:lvl1pPr marL="0" indent="0">
              <a:buFontTx/>
              <a:buNone/>
              <a:defRPr sz="1600" b="1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E81F714-D8DE-E88B-FA15-D1DA9F6794B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093075" y="2066926"/>
            <a:ext cx="3419276" cy="4133850"/>
          </a:xfrm>
          <a:ln w="6350">
            <a:solidFill>
              <a:schemeClr val="accent1"/>
            </a:solidFill>
          </a:ln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 sz="1400"/>
            </a:lvl1pPr>
            <a:lvl2pPr marL="447675" indent="-228600">
              <a:buFont typeface="Wingdings" panose="05000000000000000000" pitchFamily="2" charset="2"/>
              <a:buChar char="§"/>
              <a:defRPr sz="1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CA4FC77-D36F-3DD5-4199-082A5F3CF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54000"/>
            <a:ext cx="10823788" cy="656367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8" name="Linie">
            <a:extLst>
              <a:ext uri="{FF2B5EF4-FFF2-40B4-BE49-F238E27FC236}">
                <a16:creationId xmlns:a16="http://schemas.microsoft.com/office/drawing/2014/main" id="{7BA05032-6483-4093-C36F-7C537B3E39DF}"/>
              </a:ext>
            </a:extLst>
          </p:cNvPr>
          <p:cNvSpPr/>
          <p:nvPr userDrawn="1"/>
        </p:nvSpPr>
        <p:spPr>
          <a:xfrm flipV="1">
            <a:off x="-1227138" y="372806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72521DE-BAAC-7432-8B9F-12EE396EAE4C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81963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F5A9AB79-D7D5-4F6B-916E-3B7D6730EC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314A2-FE26-4A53-BBCC-29B82B85E4F5}"/>
              </a:ext>
            </a:extLst>
          </p:cNvPr>
          <p:cNvSpPr txBox="1">
            <a:spLocks/>
          </p:cNvSpPr>
          <p:nvPr userDrawn="1"/>
        </p:nvSpPr>
        <p:spPr>
          <a:xfrm>
            <a:off x="196678" y="6361113"/>
            <a:ext cx="527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8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ZA"/>
          </a:p>
        </p:txBody>
      </p:sp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44AA23E4-A6F0-89BD-C01F-DD1527B11F0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82625" y="2317271"/>
            <a:ext cx="4632325" cy="3883504"/>
          </a:xfrm>
        </p:spPr>
        <p:txBody>
          <a:bodyPr lIns="0" tIns="0" bIns="0">
            <a:noAutofit/>
          </a:bodyPr>
          <a:lstStyle>
            <a:lvl1pPr marL="0" indent="0">
              <a:buNone/>
              <a:defRPr sz="3200" b="1" cap="none" baseline="0">
                <a:solidFill>
                  <a:schemeClr val="bg1"/>
                </a:solidFill>
                <a:latin typeface="Avenir Next LT Pro" panose="020B05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318215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16797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0575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1: Quick 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3D16B4-E86B-4DB1-8CC1-FE6E637A622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6AC6EEA-0AC8-4CD2-AF8F-A1808BBE8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4" y="642092"/>
            <a:ext cx="10800000" cy="1338262"/>
          </a:xfrm>
        </p:spPr>
        <p:txBody>
          <a:bodyPr anchor="t">
            <a:normAutofit/>
          </a:bodyPr>
          <a:lstStyle>
            <a:lvl1pPr>
              <a:defRPr sz="3200" b="1" cap="all" baseline="0">
                <a:solidFill>
                  <a:schemeClr val="bg1"/>
                </a:solidFill>
                <a:latin typeface="Avenir Next LT Pro" panose="020B05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ECB9600-3285-4F0B-B11B-56434E3BA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9376" y="2930074"/>
            <a:ext cx="8020286" cy="892125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Linie">
            <a:extLst>
              <a:ext uri="{FF2B5EF4-FFF2-40B4-BE49-F238E27FC236}">
                <a16:creationId xmlns:a16="http://schemas.microsoft.com/office/drawing/2014/main" id="{3DD5BC6F-DEDA-9F65-9E15-D86225406095}"/>
              </a:ext>
            </a:extLst>
          </p:cNvPr>
          <p:cNvSpPr/>
          <p:nvPr userDrawn="1"/>
        </p:nvSpPr>
        <p:spPr>
          <a:xfrm flipV="1">
            <a:off x="682624" y="2263430"/>
            <a:ext cx="1562101" cy="18754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604C3A-2F2A-3732-4C4A-5871222DC1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83191" y="5205515"/>
            <a:ext cx="1981712" cy="995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193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1: 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320103-BD33-5E4F-CFC1-A53282A7D7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13E947E9-0B2B-9F13-AE07-0D85FFC1A2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242452"/>
            <a:ext cx="3762375" cy="124650"/>
          </a:xfrm>
          <a:noFill/>
        </p:spPr>
        <p:txBody>
          <a:bodyPr wrap="square" lIns="0" tIns="0" rIns="0" bIns="0" rtlCol="0">
            <a:spAutoFit/>
          </a:bodyPr>
          <a:lstStyle>
            <a:lvl1pPr marL="0" indent="0">
              <a:buNone/>
              <a:defRPr lang="en-ZA" sz="90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D3F2693F-5A3D-99C1-BCF0-6A1AA1E0E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94665" y="229313"/>
            <a:ext cx="3762375" cy="124650"/>
          </a:xfrm>
          <a:noFill/>
        </p:spPr>
        <p:txBody>
          <a:bodyPr wrap="square" lIns="0" tIns="0" rIns="0" bIns="0" rtlCol="0">
            <a:spAutoFit/>
          </a:bodyPr>
          <a:lstStyle>
            <a:lvl1pPr marL="0" indent="0" algn="r">
              <a:buNone/>
              <a:defRPr lang="en-ZA" sz="90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6" name="Linie">
            <a:extLst>
              <a:ext uri="{FF2B5EF4-FFF2-40B4-BE49-F238E27FC236}">
                <a16:creationId xmlns:a16="http://schemas.microsoft.com/office/drawing/2014/main" id="{D560B2F9-B18A-C49E-4AD8-D70A183A6CD9}"/>
              </a:ext>
            </a:extLst>
          </p:cNvPr>
          <p:cNvSpPr/>
          <p:nvPr userDrawn="1"/>
        </p:nvSpPr>
        <p:spPr>
          <a:xfrm flipV="1">
            <a:off x="682624" y="1292469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5DA759FE-0103-557E-001D-C4DA8BFBC3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2625" y="698760"/>
            <a:ext cx="10825163" cy="368512"/>
          </a:xfrm>
        </p:spPr>
        <p:txBody>
          <a:bodyPr lIns="0" tIns="0" bIns="0">
            <a:normAutofit/>
          </a:bodyPr>
          <a:lstStyle>
            <a:lvl1pPr marL="0" indent="0">
              <a:buNone/>
              <a:defRPr sz="3000" b="1" cap="all" baseline="0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060F9E-4B27-DC10-E7C8-7BA3DAD8548A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FF60522-66D8-83C9-83CE-F2193683C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2033671"/>
            <a:ext cx="5265950" cy="4143291"/>
          </a:xfrm>
        </p:spPr>
        <p:txBody>
          <a:bodyPr/>
          <a:lstStyle>
            <a:lvl1pPr marL="342900" indent="-34290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/>
            </a:lvl1pPr>
            <a:lvl2pPr marL="447675" indent="-22860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 sz="1800"/>
            </a:lvl2pPr>
            <a:lvl3pPr marL="444500" indent="-22860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 sz="1600"/>
            </a:lvl3pPr>
            <a:lvl4pPr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0CA0F4C-0295-8CFB-7C6C-646821F8C5BB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240463" y="2033671"/>
            <a:ext cx="5265950" cy="4143291"/>
          </a:xfrm>
        </p:spPr>
        <p:txBody>
          <a:bodyPr/>
          <a:lstStyle>
            <a:lvl1pPr marL="342900" indent="-34290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/>
            </a:lvl1pPr>
            <a:lvl2pPr marL="447675" indent="-22860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 sz="1800"/>
            </a:lvl2pPr>
            <a:lvl3pPr marL="444500" indent="-22860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 sz="1600"/>
            </a:lvl3pPr>
            <a:lvl4pPr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2149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1: 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320103-BD33-5E4F-CFC1-A53282A7D7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13E947E9-0B2B-9F13-AE07-0D85FFC1A2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242452"/>
            <a:ext cx="3762375" cy="124650"/>
          </a:xfrm>
          <a:noFill/>
        </p:spPr>
        <p:txBody>
          <a:bodyPr wrap="square" lIns="0" tIns="0" rIns="0" bIns="0" rtlCol="0">
            <a:spAutoFit/>
          </a:bodyPr>
          <a:lstStyle>
            <a:lvl1pPr marL="0" indent="0">
              <a:buNone/>
              <a:defRPr lang="en-ZA" sz="90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D3F2693F-5A3D-99C1-BCF0-6A1AA1E0E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94665" y="229313"/>
            <a:ext cx="3762375" cy="124650"/>
          </a:xfrm>
          <a:noFill/>
        </p:spPr>
        <p:txBody>
          <a:bodyPr wrap="square" lIns="0" tIns="0" rIns="0" bIns="0" rtlCol="0">
            <a:spAutoFit/>
          </a:bodyPr>
          <a:lstStyle>
            <a:lvl1pPr marL="0" indent="0" algn="r">
              <a:buNone/>
              <a:defRPr lang="en-ZA" sz="90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6" name="Linie">
            <a:extLst>
              <a:ext uri="{FF2B5EF4-FFF2-40B4-BE49-F238E27FC236}">
                <a16:creationId xmlns:a16="http://schemas.microsoft.com/office/drawing/2014/main" id="{D560B2F9-B18A-C49E-4AD8-D70A183A6CD9}"/>
              </a:ext>
            </a:extLst>
          </p:cNvPr>
          <p:cNvSpPr/>
          <p:nvPr userDrawn="1"/>
        </p:nvSpPr>
        <p:spPr>
          <a:xfrm flipV="1">
            <a:off x="682624" y="1292469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5DA759FE-0103-557E-001D-C4DA8BFBC3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2625" y="698760"/>
            <a:ext cx="10825163" cy="368512"/>
          </a:xfrm>
        </p:spPr>
        <p:txBody>
          <a:bodyPr lIns="0" tIns="0" bIns="0">
            <a:normAutofit/>
          </a:bodyPr>
          <a:lstStyle>
            <a:lvl1pPr marL="0" indent="0">
              <a:buNone/>
              <a:defRPr sz="3000" b="1" cap="all" baseline="0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060F9E-4B27-DC10-E7C8-7BA3DAD8548A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FF60522-66D8-83C9-83CE-F2193683C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2033671"/>
            <a:ext cx="10823788" cy="4143291"/>
          </a:xfrm>
        </p:spPr>
        <p:txBody>
          <a:bodyPr numCol="2" spcCol="291600">
            <a:normAutofit/>
          </a:bodyPr>
          <a:lstStyle>
            <a:lvl1pPr marL="0" indent="0">
              <a:lnSpc>
                <a:spcPct val="100000"/>
              </a:lnSpc>
              <a:buClr>
                <a:schemeClr val="tx2"/>
              </a:buClr>
              <a:buFontTx/>
              <a:buNone/>
              <a:defRPr sz="1400"/>
            </a:lvl1pPr>
            <a:lvl2pPr marL="219075" indent="0">
              <a:lnSpc>
                <a:spcPct val="100000"/>
              </a:lnSpc>
              <a:buClr>
                <a:schemeClr val="tx2"/>
              </a:buClr>
              <a:buFontTx/>
              <a:buNone/>
              <a:defRPr sz="1800"/>
            </a:lvl2pPr>
            <a:lvl3pPr marL="215900" indent="0">
              <a:lnSpc>
                <a:spcPct val="100000"/>
              </a:lnSpc>
              <a:buClr>
                <a:schemeClr val="tx2"/>
              </a:buClr>
              <a:buFontTx/>
              <a:buNone/>
              <a:defRPr sz="1600"/>
            </a:lvl3pPr>
            <a:lvl4pPr>
              <a:defRPr/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1460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1: 3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320103-BD33-5E4F-CFC1-A53282A7D7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13E947E9-0B2B-9F13-AE07-0D85FFC1A2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242452"/>
            <a:ext cx="3762375" cy="124650"/>
          </a:xfrm>
          <a:noFill/>
        </p:spPr>
        <p:txBody>
          <a:bodyPr wrap="square" lIns="0" tIns="0" rIns="0" bIns="0" rtlCol="0">
            <a:spAutoFit/>
          </a:bodyPr>
          <a:lstStyle>
            <a:lvl1pPr marL="0" indent="0">
              <a:buNone/>
              <a:defRPr lang="en-ZA" sz="90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D3F2693F-5A3D-99C1-BCF0-6A1AA1E0E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94665" y="229313"/>
            <a:ext cx="3762375" cy="124650"/>
          </a:xfrm>
          <a:noFill/>
        </p:spPr>
        <p:txBody>
          <a:bodyPr wrap="square" lIns="0" tIns="0" rIns="0" bIns="0" rtlCol="0">
            <a:spAutoFit/>
          </a:bodyPr>
          <a:lstStyle>
            <a:lvl1pPr marL="0" indent="0" algn="r">
              <a:buNone/>
              <a:defRPr lang="en-ZA" sz="90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6" name="Linie">
            <a:extLst>
              <a:ext uri="{FF2B5EF4-FFF2-40B4-BE49-F238E27FC236}">
                <a16:creationId xmlns:a16="http://schemas.microsoft.com/office/drawing/2014/main" id="{D560B2F9-B18A-C49E-4AD8-D70A183A6CD9}"/>
              </a:ext>
            </a:extLst>
          </p:cNvPr>
          <p:cNvSpPr/>
          <p:nvPr userDrawn="1"/>
        </p:nvSpPr>
        <p:spPr>
          <a:xfrm flipV="1">
            <a:off x="682624" y="1292469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5DA759FE-0103-557E-001D-C4DA8BFBC3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2625" y="698760"/>
            <a:ext cx="10825163" cy="368512"/>
          </a:xfrm>
        </p:spPr>
        <p:txBody>
          <a:bodyPr lIns="0" tIns="0" bIns="0">
            <a:normAutofit/>
          </a:bodyPr>
          <a:lstStyle>
            <a:lvl1pPr marL="0" indent="0">
              <a:buNone/>
              <a:defRPr sz="3000" b="1" cap="all" baseline="0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060F9E-4B27-DC10-E7C8-7BA3DAD8548A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FF60522-66D8-83C9-83CE-F2193683C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2033671"/>
            <a:ext cx="10823788" cy="4143291"/>
          </a:xfrm>
        </p:spPr>
        <p:txBody>
          <a:bodyPr numCol="3" spcCol="291600">
            <a:normAutofit/>
          </a:bodyPr>
          <a:lstStyle>
            <a:lvl1pPr marL="0" indent="0">
              <a:lnSpc>
                <a:spcPct val="100000"/>
              </a:lnSpc>
              <a:buClr>
                <a:schemeClr val="tx2"/>
              </a:buClr>
              <a:buFontTx/>
              <a:buNone/>
              <a:defRPr sz="1400"/>
            </a:lvl1pPr>
            <a:lvl2pPr marL="219075" indent="0">
              <a:lnSpc>
                <a:spcPct val="100000"/>
              </a:lnSpc>
              <a:buClr>
                <a:schemeClr val="tx2"/>
              </a:buClr>
              <a:buFontTx/>
              <a:buNone/>
              <a:defRPr sz="1800"/>
            </a:lvl2pPr>
            <a:lvl3pPr marL="215900" indent="0">
              <a:lnSpc>
                <a:spcPct val="100000"/>
              </a:lnSpc>
              <a:buClr>
                <a:schemeClr val="tx2"/>
              </a:buClr>
              <a:buFontTx/>
              <a:buNone/>
              <a:defRPr sz="1600"/>
            </a:lvl3pPr>
            <a:lvl4pPr>
              <a:defRPr/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8125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1: Chart and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320103-BD33-5E4F-CFC1-A53282A7D7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13E947E9-0B2B-9F13-AE07-0D85FFC1A2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242452"/>
            <a:ext cx="3762375" cy="124650"/>
          </a:xfrm>
          <a:noFill/>
        </p:spPr>
        <p:txBody>
          <a:bodyPr wrap="square" lIns="0" tIns="0" rIns="0" bIns="0" rtlCol="0">
            <a:spAutoFit/>
          </a:bodyPr>
          <a:lstStyle>
            <a:lvl1pPr marL="0" indent="0">
              <a:buNone/>
              <a:defRPr lang="en-ZA" sz="90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D3F2693F-5A3D-99C1-BCF0-6A1AA1E0E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94665" y="229313"/>
            <a:ext cx="3762375" cy="124650"/>
          </a:xfrm>
          <a:noFill/>
        </p:spPr>
        <p:txBody>
          <a:bodyPr wrap="square" lIns="0" tIns="0" rIns="0" bIns="0" rtlCol="0">
            <a:spAutoFit/>
          </a:bodyPr>
          <a:lstStyle>
            <a:lvl1pPr marL="0" indent="0" algn="r">
              <a:buNone/>
              <a:defRPr lang="en-ZA" sz="90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6" name="Linie">
            <a:extLst>
              <a:ext uri="{FF2B5EF4-FFF2-40B4-BE49-F238E27FC236}">
                <a16:creationId xmlns:a16="http://schemas.microsoft.com/office/drawing/2014/main" id="{D560B2F9-B18A-C49E-4AD8-D70A183A6CD9}"/>
              </a:ext>
            </a:extLst>
          </p:cNvPr>
          <p:cNvSpPr/>
          <p:nvPr userDrawn="1"/>
        </p:nvSpPr>
        <p:spPr>
          <a:xfrm flipV="1">
            <a:off x="682624" y="1292469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5DA759FE-0103-557E-001D-C4DA8BFBC3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2625" y="698760"/>
            <a:ext cx="10825163" cy="368512"/>
          </a:xfrm>
        </p:spPr>
        <p:txBody>
          <a:bodyPr lIns="0" tIns="0" bIns="0">
            <a:normAutofit/>
          </a:bodyPr>
          <a:lstStyle>
            <a:lvl1pPr marL="0" indent="0">
              <a:buNone/>
              <a:defRPr sz="3000" b="1" cap="all" baseline="0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060F9E-4B27-DC10-E7C8-7BA3DAD8548A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FF60522-66D8-83C9-83CE-F2193683C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2033671"/>
            <a:ext cx="2486238" cy="4143291"/>
          </a:xfrm>
          <a:ln w="6350">
            <a:noFill/>
          </a:ln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None/>
              <a:defRPr sz="1200"/>
            </a:lvl1pPr>
            <a:lvl2pPr marL="219075" indent="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None/>
              <a:defRPr sz="1400"/>
            </a:lvl2pPr>
            <a:lvl3pPr marL="215900" indent="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None/>
              <a:defRPr sz="1400"/>
            </a:lvl3pPr>
            <a:lvl4pPr>
              <a:defRPr/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3B5D5392-4EA1-A381-95E2-E2F6277DA952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462338" y="2033588"/>
            <a:ext cx="8045450" cy="4125912"/>
          </a:xfrm>
          <a:ln w="6350">
            <a:noFill/>
          </a:ln>
        </p:spPr>
        <p:txBody>
          <a:bodyPr/>
          <a:lstStyle/>
          <a:p>
            <a:r>
              <a:rPr lang="en-US"/>
              <a:t>Click icon to add chart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20819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1: Table and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320103-BD33-5E4F-CFC1-A53282A7D7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13E947E9-0B2B-9F13-AE07-0D85FFC1A2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242452"/>
            <a:ext cx="3762375" cy="124650"/>
          </a:xfrm>
          <a:noFill/>
        </p:spPr>
        <p:txBody>
          <a:bodyPr wrap="square" lIns="0" tIns="0" rIns="0" bIns="0" rtlCol="0">
            <a:spAutoFit/>
          </a:bodyPr>
          <a:lstStyle>
            <a:lvl1pPr marL="0" indent="0">
              <a:buNone/>
              <a:defRPr lang="en-ZA" sz="90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D3F2693F-5A3D-99C1-BCF0-6A1AA1E0E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94665" y="229313"/>
            <a:ext cx="3762375" cy="124650"/>
          </a:xfrm>
          <a:noFill/>
        </p:spPr>
        <p:txBody>
          <a:bodyPr wrap="square" lIns="0" tIns="0" rIns="0" bIns="0" rtlCol="0">
            <a:spAutoFit/>
          </a:bodyPr>
          <a:lstStyle>
            <a:lvl1pPr marL="0" indent="0" algn="r">
              <a:buNone/>
              <a:defRPr lang="en-ZA" sz="90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6" name="Linie">
            <a:extLst>
              <a:ext uri="{FF2B5EF4-FFF2-40B4-BE49-F238E27FC236}">
                <a16:creationId xmlns:a16="http://schemas.microsoft.com/office/drawing/2014/main" id="{D560B2F9-B18A-C49E-4AD8-D70A183A6CD9}"/>
              </a:ext>
            </a:extLst>
          </p:cNvPr>
          <p:cNvSpPr/>
          <p:nvPr userDrawn="1"/>
        </p:nvSpPr>
        <p:spPr>
          <a:xfrm flipV="1">
            <a:off x="682624" y="1292469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5DA759FE-0103-557E-001D-C4DA8BFBC3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2625" y="698760"/>
            <a:ext cx="10825163" cy="368512"/>
          </a:xfrm>
        </p:spPr>
        <p:txBody>
          <a:bodyPr lIns="0" tIns="0" bIns="0">
            <a:normAutofit/>
          </a:bodyPr>
          <a:lstStyle>
            <a:lvl1pPr marL="0" indent="0">
              <a:buNone/>
              <a:defRPr sz="3000" b="1" cap="all" baseline="0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060F9E-4B27-DC10-E7C8-7BA3DAD8548A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FF60522-66D8-83C9-83CE-F2193683C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2033671"/>
            <a:ext cx="2486238" cy="4143291"/>
          </a:xfrm>
          <a:ln w="6350">
            <a:noFill/>
          </a:ln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None/>
              <a:defRPr sz="1200"/>
            </a:lvl1pPr>
            <a:lvl2pPr marL="219075" indent="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None/>
              <a:defRPr sz="1400"/>
            </a:lvl2pPr>
            <a:lvl3pPr marL="215900" indent="0">
              <a:lnSpc>
                <a:spcPct val="100000"/>
              </a:lnSpc>
              <a:buClr>
                <a:schemeClr val="tx2"/>
              </a:buClr>
              <a:buFont typeface="Wingdings" panose="05000000000000000000" pitchFamily="2" charset="2"/>
              <a:buNone/>
              <a:defRPr sz="1400"/>
            </a:lvl3pPr>
            <a:lvl4pPr>
              <a:defRPr/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able Placeholder 10">
            <a:extLst>
              <a:ext uri="{FF2B5EF4-FFF2-40B4-BE49-F238E27FC236}">
                <a16:creationId xmlns:a16="http://schemas.microsoft.com/office/drawing/2014/main" id="{8313E622-9627-B489-D8C1-AF741B7ED5BB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3462338" y="2033588"/>
            <a:ext cx="8045450" cy="4143290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19000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1: Picture and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320103-BD33-5E4F-CFC1-A53282A7D7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D3F2693F-5A3D-99C1-BCF0-6A1AA1E0E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94665" y="229313"/>
            <a:ext cx="3762375" cy="124650"/>
          </a:xfrm>
          <a:noFill/>
        </p:spPr>
        <p:txBody>
          <a:bodyPr wrap="square" lIns="0" tIns="0" rIns="0" bIns="0" rtlCol="0">
            <a:spAutoFit/>
          </a:bodyPr>
          <a:lstStyle>
            <a:lvl1pPr marL="0" indent="0" algn="r">
              <a:buNone/>
              <a:defRPr lang="en-ZA" sz="90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6" name="Linie">
            <a:extLst>
              <a:ext uri="{FF2B5EF4-FFF2-40B4-BE49-F238E27FC236}">
                <a16:creationId xmlns:a16="http://schemas.microsoft.com/office/drawing/2014/main" id="{D560B2F9-B18A-C49E-4AD8-D70A183A6CD9}"/>
              </a:ext>
            </a:extLst>
          </p:cNvPr>
          <p:cNvSpPr/>
          <p:nvPr userDrawn="1"/>
        </p:nvSpPr>
        <p:spPr>
          <a:xfrm flipV="1">
            <a:off x="9018587" y="1845044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5DA759FE-0103-557E-001D-C4DA8BFBC3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020175" y="698759"/>
            <a:ext cx="2487613" cy="828773"/>
          </a:xfrm>
        </p:spPr>
        <p:txBody>
          <a:bodyPr lIns="0" tIns="0" bIns="0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060F9E-4B27-DC10-E7C8-7BA3DAD8548A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3AE30130-AD17-5775-469A-BB58ADBC421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"/>
            <a:ext cx="8728075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ZA"/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13E947E9-0B2B-9F13-AE07-0D85FFC1A2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242452"/>
            <a:ext cx="3762375" cy="138499"/>
          </a:xfrm>
          <a:noFill/>
        </p:spPr>
        <p:txBody>
          <a:bodyPr wrap="square" lIns="0" tIns="0" rIns="0" bIns="0" rtlCol="0">
            <a:spAutoFit/>
          </a:bodyPr>
          <a:lstStyle>
            <a:lvl1pPr marL="0" indent="0">
              <a:buNone/>
              <a:defRPr lang="en-ZA" sz="900" dirty="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A1EEB87-6DF4-7D88-A138-B6ACE091C3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018588" y="2362200"/>
            <a:ext cx="2487612" cy="383857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3659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1: Picture, quot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320103-BD33-5E4F-CFC1-A53282A7D7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5" name="Text Placeholder 17">
            <a:extLst>
              <a:ext uri="{FF2B5EF4-FFF2-40B4-BE49-F238E27FC236}">
                <a16:creationId xmlns:a16="http://schemas.microsoft.com/office/drawing/2014/main" id="{D3F2693F-5A3D-99C1-BCF0-6A1AA1E0E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94665" y="229313"/>
            <a:ext cx="3762375" cy="124650"/>
          </a:xfrm>
          <a:noFill/>
        </p:spPr>
        <p:txBody>
          <a:bodyPr wrap="square" lIns="0" tIns="0" rIns="0" bIns="0" rtlCol="0">
            <a:spAutoFit/>
          </a:bodyPr>
          <a:lstStyle>
            <a:lvl1pPr marL="0" indent="0" algn="r">
              <a:buNone/>
              <a:defRPr lang="en-ZA" sz="900" dirty="0">
                <a:solidFill>
                  <a:schemeClr val="tx2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6" name="Linie">
            <a:extLst>
              <a:ext uri="{FF2B5EF4-FFF2-40B4-BE49-F238E27FC236}">
                <a16:creationId xmlns:a16="http://schemas.microsoft.com/office/drawing/2014/main" id="{D560B2F9-B18A-C49E-4AD8-D70A183A6CD9}"/>
              </a:ext>
            </a:extLst>
          </p:cNvPr>
          <p:cNvSpPr/>
          <p:nvPr userDrawn="1"/>
        </p:nvSpPr>
        <p:spPr>
          <a:xfrm flipV="1">
            <a:off x="6241257" y="1845044"/>
            <a:ext cx="1562101" cy="0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5DA759FE-0103-557E-001D-C4DA8BFBC3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42053" y="698759"/>
            <a:ext cx="5265736" cy="828773"/>
          </a:xfrm>
        </p:spPr>
        <p:txBody>
          <a:bodyPr lIns="0" tIns="0" bIns="0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060F9E-4B27-DC10-E7C8-7BA3DAD8548A}"/>
              </a:ext>
            </a:extLst>
          </p:cNvPr>
          <p:cNvCxnSpPr>
            <a:cxnSpLocks/>
          </p:cNvCxnSpPr>
          <p:nvPr userDrawn="1"/>
        </p:nvCxnSpPr>
        <p:spPr>
          <a:xfrm>
            <a:off x="334963" y="6345558"/>
            <a:ext cx="11522075" cy="0"/>
          </a:xfrm>
          <a:prstGeom prst="line">
            <a:avLst/>
          </a:prstGeom>
          <a:ln>
            <a:solidFill>
              <a:srgbClr val="FE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3AE30130-AD17-5775-469A-BB58ADBC421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1"/>
            <a:ext cx="5949949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ZA"/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13E947E9-0B2B-9F13-AE07-0D85FFC1A2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242452"/>
            <a:ext cx="3762375" cy="138499"/>
          </a:xfrm>
          <a:noFill/>
        </p:spPr>
        <p:txBody>
          <a:bodyPr wrap="square" lIns="0" tIns="0" rIns="0" bIns="0" rtlCol="0">
            <a:spAutoFit/>
          </a:bodyPr>
          <a:lstStyle>
            <a:lvl1pPr marL="0" indent="0">
              <a:buNone/>
              <a:defRPr lang="en-ZA" sz="900" dirty="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/>
              <a:t>Click to edit Master text styles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A1EEB87-6DF4-7D88-A138-B6ACE091C3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40464" y="2362200"/>
            <a:ext cx="5265736" cy="383857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E70AAF04-B4EF-B0BB-0F7A-16221E104F4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82625" y="2317271"/>
            <a:ext cx="4632325" cy="3883504"/>
          </a:xfrm>
        </p:spPr>
        <p:txBody>
          <a:bodyPr lIns="0" tIns="0" bIns="0">
            <a:noAutofit/>
          </a:bodyPr>
          <a:lstStyle>
            <a:lvl1pPr marL="0" indent="0">
              <a:buNone/>
              <a:defRPr sz="3200" b="1" cap="none" baseline="0">
                <a:solidFill>
                  <a:schemeClr val="bg1"/>
                </a:solidFill>
                <a:latin typeface="Avenir Next LT Pro" panose="020B05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4578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D8C333-98C1-4340-BB52-CE10F8F13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54000"/>
            <a:ext cx="10800000" cy="656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D0D003-7D26-4FA0-AB59-58DC2D511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000" y="1008000"/>
            <a:ext cx="10800000" cy="53767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3"/>
            <a:r>
              <a:rPr lang="en-US"/>
              <a:t>Third level</a:t>
            </a:r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3D4C2934-D793-439E-859A-C5BB6F2ED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957" y="6399028"/>
            <a:ext cx="527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2"/>
                </a:solidFill>
                <a:latin typeface="Avenir Next LT Pro" panose="020B0504020202020204" pitchFamily="34" charset="0"/>
              </a:defRPr>
            </a:lvl1pPr>
          </a:lstStyle>
          <a:p>
            <a:fld id="{303BB4E7-ECF0-48C2-8E8B-35EF4BB93775}" type="slidenum">
              <a:rPr lang="en-ZA" smtClean="0"/>
              <a:pPr/>
              <a:t>‹#›</a:t>
            </a:fld>
            <a:endParaRPr lang="en-ZA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1CE3B7D-E95F-A639-84A4-35A63D571FEA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392733" y="6433073"/>
            <a:ext cx="460279" cy="25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47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  <p:sldLayoutId id="2147483703" r:id="rId18"/>
    <p:sldLayoutId id="2147483704" r:id="rId19"/>
    <p:sldLayoutId id="2147483705" r:id="rId20"/>
    <p:sldLayoutId id="2147483706" r:id="rId21"/>
    <p:sldLayoutId id="2147483707" r:id="rId22"/>
    <p:sldLayoutId id="2147483708" r:id="rId23"/>
    <p:sldLayoutId id="2147483709" r:id="rId24"/>
    <p:sldLayoutId id="2147483710" r:id="rId2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000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2"/>
        </a:buClr>
        <a:buSzPct val="12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76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45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62547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1">
          <p15:clr>
            <a:srgbClr val="F26B43"/>
          </p15:clr>
        </p15:guide>
        <p15:guide id="2" pos="7469">
          <p15:clr>
            <a:srgbClr val="F26B43"/>
          </p15:clr>
        </p15:guide>
        <p15:guide id="3" pos="430">
          <p15:clr>
            <a:srgbClr val="F26B43"/>
          </p15:clr>
        </p15:guide>
        <p15:guide id="4" pos="830">
          <p15:clr>
            <a:srgbClr val="F26B43"/>
          </p15:clr>
        </p15:guide>
        <p15:guide id="5" pos="1014">
          <p15:clr>
            <a:srgbClr val="F26B43"/>
          </p15:clr>
        </p15:guide>
        <p15:guide id="6" pos="1414">
          <p15:clr>
            <a:srgbClr val="F26B43"/>
          </p15:clr>
        </p15:guide>
        <p15:guide id="7" pos="1597">
          <p15:clr>
            <a:srgbClr val="F26B43"/>
          </p15:clr>
        </p15:guide>
        <p15:guide id="8" pos="1997">
          <p15:clr>
            <a:srgbClr val="F26B43"/>
          </p15:clr>
        </p15:guide>
        <p15:guide id="9" pos="2181">
          <p15:clr>
            <a:srgbClr val="F26B43"/>
          </p15:clr>
        </p15:guide>
        <p15:guide id="10" pos="2581">
          <p15:clr>
            <a:srgbClr val="F26B43"/>
          </p15:clr>
        </p15:guide>
        <p15:guide id="11" pos="2764">
          <p15:clr>
            <a:srgbClr val="F26B43"/>
          </p15:clr>
        </p15:guide>
        <p15:guide id="12" pos="3164">
          <p15:clr>
            <a:srgbClr val="F26B43"/>
          </p15:clr>
        </p15:guide>
        <p15:guide id="13" pos="3348">
          <p15:clr>
            <a:srgbClr val="F26B43"/>
          </p15:clr>
        </p15:guide>
        <p15:guide id="14" pos="3748">
          <p15:clr>
            <a:srgbClr val="F26B43"/>
          </p15:clr>
        </p15:guide>
        <p15:guide id="15" pos="3931">
          <p15:clr>
            <a:srgbClr val="F26B43"/>
          </p15:clr>
        </p15:guide>
        <p15:guide id="16" pos="4331">
          <p15:clr>
            <a:srgbClr val="F26B43"/>
          </p15:clr>
        </p15:guide>
        <p15:guide id="17" pos="4515">
          <p15:clr>
            <a:srgbClr val="F26B43"/>
          </p15:clr>
        </p15:guide>
        <p15:guide id="18" pos="4915">
          <p15:clr>
            <a:srgbClr val="F26B43"/>
          </p15:clr>
        </p15:guide>
        <p15:guide id="19" pos="5098">
          <p15:clr>
            <a:srgbClr val="F26B43"/>
          </p15:clr>
        </p15:guide>
        <p15:guide id="20" pos="5498">
          <p15:clr>
            <a:srgbClr val="F26B43"/>
          </p15:clr>
        </p15:guide>
        <p15:guide id="21" pos="5682">
          <p15:clr>
            <a:srgbClr val="F26B43"/>
          </p15:clr>
        </p15:guide>
        <p15:guide id="22" pos="6082">
          <p15:clr>
            <a:srgbClr val="F26B43"/>
          </p15:clr>
        </p15:guide>
        <p15:guide id="23" pos="6265">
          <p15:clr>
            <a:srgbClr val="F26B43"/>
          </p15:clr>
        </p15:guide>
        <p15:guide id="24" pos="6665">
          <p15:clr>
            <a:srgbClr val="F26B43"/>
          </p15:clr>
        </p15:guide>
        <p15:guide id="25" pos="6849">
          <p15:clr>
            <a:srgbClr val="F26B43"/>
          </p15:clr>
        </p15:guide>
        <p15:guide id="26" pos="7249">
          <p15:clr>
            <a:srgbClr val="F26B43"/>
          </p15:clr>
        </p15:guide>
        <p15:guide id="27" orient="horz">
          <p15:clr>
            <a:srgbClr val="F26B43"/>
          </p15:clr>
        </p15:guide>
        <p15:guide id="28" orient="horz" pos="4320">
          <p15:clr>
            <a:srgbClr val="F26B43"/>
          </p15:clr>
        </p15:guide>
        <p15:guide id="29" orient="horz" pos="144">
          <p15:clr>
            <a:srgbClr val="F26B43"/>
          </p15:clr>
        </p15:guide>
        <p15:guide id="30" orient="horz" pos="1488">
          <p15:clr>
            <a:srgbClr val="F26B43"/>
          </p15:clr>
        </p15:guide>
        <p15:guide id="31" orient="horz" pos="2818">
          <p15:clr>
            <a:srgbClr val="F26B43"/>
          </p15:clr>
        </p15:guide>
        <p15:guide id="32" orient="horz" pos="4176">
          <p15:clr>
            <a:srgbClr val="F26B43"/>
          </p15:clr>
        </p15:guide>
        <p15:guide id="33" orient="horz" pos="39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6A7B8-E195-A20A-634B-60C7FA8AD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ECD leadership conference 2026</a:t>
            </a:r>
            <a:endParaRPr lang="en-Z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2BC3D9-2540-0BE4-72D1-0C250904F9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From compliance to quality</a:t>
            </a:r>
            <a:endParaRPr lang="en-ZA" sz="2000" b="1" dirty="0"/>
          </a:p>
        </p:txBody>
      </p:sp>
    </p:spTree>
    <p:extLst>
      <p:ext uri="{BB962C8B-B14F-4D97-AF65-F5344CB8AC3E}">
        <p14:creationId xmlns:p14="http://schemas.microsoft.com/office/powerpoint/2010/main" val="730094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08154-6781-CF63-29E4-5F3F98DE4B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340C72-D982-460A-CEE8-81078B71E7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55957" y="6399028"/>
            <a:ext cx="527222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303BB4E7-ECF0-48C2-8E8B-35EF4BB93775}" type="slidenum">
              <a:rPr lang="en-ZA" smtClean="0"/>
              <a:pPr>
                <a:spcAft>
                  <a:spcPts val="600"/>
                </a:spcAft>
              </a:pPr>
              <a:t>10</a:t>
            </a:fld>
            <a:endParaRPr lang="en-ZA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9068ED96-57D1-FD5C-2A41-111FF1CD12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242452"/>
            <a:ext cx="3762375" cy="124650"/>
          </a:xfrm>
        </p:spPr>
        <p:txBody>
          <a:bodyPr/>
          <a:lstStyle/>
          <a:p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7DF8CA3-AD8E-FEDA-495C-92AF033A8E18}"/>
              </a:ext>
            </a:extLst>
          </p:cNvPr>
          <p:cNvSpPr txBox="1"/>
          <p:nvPr/>
        </p:nvSpPr>
        <p:spPr>
          <a:xfrm>
            <a:off x="8094665" y="229313"/>
            <a:ext cx="3762375" cy="124650"/>
          </a:xfrm>
          <a:prstGeom prst="rect">
            <a:avLst/>
          </a:prstGeom>
          <a:noFill/>
        </p:spPr>
        <p:txBody>
          <a:bodyPr vert="horz" wrap="square" lIns="0" tIns="0" rIns="0" bIns="0" rtlCol="0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SzPct val="120000"/>
            </a:pPr>
            <a:r>
              <a:rPr lang="en-US" sz="9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Source: DBE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E482E7-9E44-74C6-C718-8ABFC467F4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2625" y="698760"/>
            <a:ext cx="10825163" cy="368512"/>
          </a:xfrm>
        </p:spPr>
        <p:txBody>
          <a:bodyPr vert="horz" lIns="0" tIns="0" rIns="91440" bIns="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 b="1" kern="1200" cap="all" baseline="0" dirty="0">
                <a:latin typeface="Avenir Next LT Pro" panose="020B0504020202020204" pitchFamily="34" charset="0"/>
                <a:ea typeface="+mn-ea"/>
                <a:cs typeface="+mn-cs"/>
              </a:rPr>
              <a:t>What do we know about what support children need?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2AA462-9A02-68BE-DDF0-3E9C86708B35}"/>
              </a:ext>
            </a:extLst>
          </p:cNvPr>
          <p:cNvSpPr txBox="1"/>
          <p:nvPr/>
        </p:nvSpPr>
        <p:spPr>
          <a:xfrm>
            <a:off x="5819633" y="2697696"/>
            <a:ext cx="518577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ZA" sz="2800" b="1" dirty="0"/>
              <a:t>Maths skills </a:t>
            </a:r>
          </a:p>
          <a:p>
            <a:pPr marL="457200" indent="-457200" fontAlgn="t">
              <a:buFont typeface="Arial" panose="020B0604020202020204" pitchFamily="34" charset="0"/>
              <a:buChar char="•"/>
            </a:pPr>
            <a:r>
              <a:rPr lang="en-ZA" sz="2800" dirty="0"/>
              <a:t>Number recognition</a:t>
            </a:r>
          </a:p>
          <a:p>
            <a:pPr marL="457200" indent="-457200" fontAlgn="t">
              <a:buFont typeface="Arial" panose="020B0604020202020204" pitchFamily="34" charset="0"/>
              <a:buChar char="•"/>
            </a:pPr>
            <a:r>
              <a:rPr lang="en-ZA" sz="2800" dirty="0"/>
              <a:t>Counting</a:t>
            </a:r>
          </a:p>
          <a:p>
            <a:pPr marL="457200" indent="-457200" fontAlgn="t">
              <a:buFont typeface="Arial" panose="020B0604020202020204" pitchFamily="34" charset="0"/>
              <a:buChar char="•"/>
            </a:pPr>
            <a:r>
              <a:rPr lang="en-ZA" sz="2800" dirty="0"/>
              <a:t>Basic shapes and patterns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ZA" sz="2800" b="1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ZA" sz="2800" b="1" dirty="0"/>
          </a:p>
          <a:p>
            <a:endParaRPr lang="en-ZA" sz="28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389D21D-E0AB-4F30-8BED-1B39081728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3116476"/>
              </p:ext>
            </p:extLst>
          </p:nvPr>
        </p:nvGraphicFramePr>
        <p:xfrm>
          <a:off x="-807233" y="1332439"/>
          <a:ext cx="7658970" cy="4977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64458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41420-D3AC-F3BF-CA89-8E05B8E82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AD862D-0F9D-2751-DE90-71901E58B3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55957" y="6399028"/>
            <a:ext cx="527222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303BB4E7-ECF0-48C2-8E8B-35EF4BB93775}" type="slidenum">
              <a:rPr lang="en-ZA" smtClean="0"/>
              <a:pPr>
                <a:spcAft>
                  <a:spcPts val="600"/>
                </a:spcAft>
              </a:pPr>
              <a:t>11</a:t>
            </a:fld>
            <a:endParaRPr lang="en-ZA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C61AA4D6-F58D-4DF9-3DAA-3CE88D9024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242452"/>
            <a:ext cx="3762375" cy="124650"/>
          </a:xfrm>
        </p:spPr>
        <p:txBody>
          <a:bodyPr/>
          <a:lstStyle/>
          <a:p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218FFBD-CF23-7173-9255-9E5ACFC699F2}"/>
              </a:ext>
            </a:extLst>
          </p:cNvPr>
          <p:cNvSpPr txBox="1"/>
          <p:nvPr/>
        </p:nvSpPr>
        <p:spPr>
          <a:xfrm>
            <a:off x="8094665" y="229313"/>
            <a:ext cx="3762375" cy="124650"/>
          </a:xfrm>
          <a:prstGeom prst="rect">
            <a:avLst/>
          </a:prstGeom>
          <a:noFill/>
        </p:spPr>
        <p:txBody>
          <a:bodyPr vert="horz" wrap="square" lIns="0" tIns="0" rIns="0" bIns="0" rtlCol="0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SzPct val="120000"/>
            </a:pPr>
            <a:r>
              <a:rPr lang="en-US" sz="9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Source: DBE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3037D2-AFBF-C5ED-293F-AAAC89D4A12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2625" y="698760"/>
            <a:ext cx="10825163" cy="368512"/>
          </a:xfrm>
        </p:spPr>
        <p:txBody>
          <a:bodyPr vert="horz" lIns="0" tIns="0" rIns="91440" bIns="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 b="1" kern="1200" cap="all" baseline="0" dirty="0">
                <a:latin typeface="Avenir Next LT Pro" panose="020B0504020202020204" pitchFamily="34" charset="0"/>
                <a:ea typeface="+mn-ea"/>
                <a:cs typeface="+mn-cs"/>
              </a:rPr>
              <a:t>What do we know about what support children need?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319DC8-0F4A-B067-23CA-85F5CEB344BE}"/>
              </a:ext>
            </a:extLst>
          </p:cNvPr>
          <p:cNvSpPr txBox="1"/>
          <p:nvPr/>
        </p:nvSpPr>
        <p:spPr>
          <a:xfrm>
            <a:off x="5819633" y="2697696"/>
            <a:ext cx="518577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ZA" sz="2800" b="1" dirty="0"/>
              <a:t>Fine motor skills</a:t>
            </a:r>
            <a:r>
              <a:rPr lang="en-ZA" sz="2800" dirty="0"/>
              <a:t> 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ZA" sz="2800" dirty="0"/>
              <a:t>Drawing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ZA" sz="2800" dirty="0"/>
              <a:t>Cutting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ZA" sz="2800" dirty="0"/>
              <a:t>Writing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ZA" sz="2800" b="1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ZA" sz="2800" b="1" dirty="0"/>
          </a:p>
          <a:p>
            <a:endParaRPr lang="en-ZA" sz="28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987F494-2FF9-4ECA-9DAD-CB384B8FAD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4771190"/>
              </p:ext>
            </p:extLst>
          </p:nvPr>
        </p:nvGraphicFramePr>
        <p:xfrm>
          <a:off x="-807233" y="1332439"/>
          <a:ext cx="7658970" cy="4977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80390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C4C44-6924-4A35-ED09-E4737E3A9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A72435-A021-F9AF-C4D0-8A9067E07C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55957" y="6399028"/>
            <a:ext cx="527222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303BB4E7-ECF0-48C2-8E8B-35EF4BB93775}" type="slidenum">
              <a:rPr lang="en-ZA" smtClean="0"/>
              <a:pPr>
                <a:spcAft>
                  <a:spcPts val="600"/>
                </a:spcAft>
              </a:pPr>
              <a:t>12</a:t>
            </a:fld>
            <a:endParaRPr lang="en-ZA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A19441DE-E031-997B-8E6D-7A757BAE0D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242452"/>
            <a:ext cx="3762375" cy="124650"/>
          </a:xfrm>
        </p:spPr>
        <p:txBody>
          <a:bodyPr/>
          <a:lstStyle/>
          <a:p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9793264-C7CC-BB5F-82B4-26E6F4DE6203}"/>
              </a:ext>
            </a:extLst>
          </p:cNvPr>
          <p:cNvSpPr txBox="1"/>
          <p:nvPr/>
        </p:nvSpPr>
        <p:spPr>
          <a:xfrm>
            <a:off x="8094665" y="229313"/>
            <a:ext cx="3762375" cy="124650"/>
          </a:xfrm>
          <a:prstGeom prst="rect">
            <a:avLst/>
          </a:prstGeom>
          <a:noFill/>
        </p:spPr>
        <p:txBody>
          <a:bodyPr vert="horz" wrap="square" lIns="0" tIns="0" rIns="0" bIns="0" rtlCol="0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SzPct val="120000"/>
            </a:pPr>
            <a:r>
              <a:rPr lang="en-US" sz="9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Source: DBE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67E05A-E974-878B-0E29-2616EF448DB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2625" y="698760"/>
            <a:ext cx="10825163" cy="368512"/>
          </a:xfrm>
        </p:spPr>
        <p:txBody>
          <a:bodyPr vert="horz" lIns="0" tIns="0" rIns="91440" bIns="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 b="1" kern="1200" cap="all" baseline="0" dirty="0">
                <a:latin typeface="Avenir Next LT Pro" panose="020B0504020202020204" pitchFamily="34" charset="0"/>
                <a:ea typeface="+mn-ea"/>
                <a:cs typeface="+mn-cs"/>
              </a:rPr>
              <a:t>What do we need to know?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8D5475-3FA6-6E75-3CA5-590A95C2C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197" y="1398931"/>
            <a:ext cx="6530033" cy="4901662"/>
          </a:xfrm>
          <a:prstGeom prst="rect">
            <a:avLst/>
          </a:prstGeom>
          <a:noFill/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2F26073-837B-ADB0-B284-CF61AC183A5A}"/>
              </a:ext>
            </a:extLst>
          </p:cNvPr>
          <p:cNvSpPr txBox="1"/>
          <p:nvPr/>
        </p:nvSpPr>
        <p:spPr>
          <a:xfrm>
            <a:off x="6513534" y="1332439"/>
            <a:ext cx="518577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ZA" dirty="0"/>
              <a:t>What this means: 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ZA" b="1" dirty="0"/>
              <a:t>Language</a:t>
            </a:r>
            <a:r>
              <a:rPr lang="en-ZA" dirty="0"/>
              <a:t> (talking and understanding)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ZA" b="1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ZA" b="1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ZA" b="1" dirty="0"/>
              <a:t>Large muscle movements (</a:t>
            </a:r>
            <a:r>
              <a:rPr lang="en-ZA" dirty="0"/>
              <a:t>running, jumping, balance, and coordination)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ZA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US" b="1" dirty="0" err="1"/>
              <a:t>Behaviour</a:t>
            </a:r>
            <a:r>
              <a:rPr lang="en-US" b="1" dirty="0"/>
              <a:t> and self control (</a:t>
            </a:r>
            <a:r>
              <a:rPr lang="en-ZA" b="1" dirty="0"/>
              <a:t>f</a:t>
            </a:r>
            <a:r>
              <a:rPr lang="en-ZA" dirty="0"/>
              <a:t>ocus, following instructions Managing emotions)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ZA" b="1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ZA" b="1" dirty="0"/>
              <a:t>Maths skills </a:t>
            </a:r>
            <a:r>
              <a:rPr lang="en-ZA" dirty="0"/>
              <a:t>(number recognition, counting, basic shapes and patterns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ZA" b="1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ZA" b="1" dirty="0"/>
              <a:t>Fine motor skills</a:t>
            </a:r>
            <a:r>
              <a:rPr lang="en-ZA" dirty="0"/>
              <a:t> (drawing, cutting, writing)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53352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FB606-B639-9C69-405E-CDE2F910F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AFFC31-8503-1523-1F9D-B413EEB96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03BB4E7-ECF0-48C2-8E8B-35EF4BB93775}" type="slidenum">
              <a:rPr lang="en-ZA" smtClean="0"/>
              <a:pPr/>
              <a:t>13</a:t>
            </a:fld>
            <a:endParaRPr lang="en-Z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E21994-5836-A7BE-A21B-BFA99DE56B32}"/>
              </a:ext>
            </a:extLst>
          </p:cNvPr>
          <p:cNvSpPr txBox="1"/>
          <p:nvPr/>
        </p:nvSpPr>
        <p:spPr>
          <a:xfrm>
            <a:off x="8394700" y="6400800"/>
            <a:ext cx="2679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400"/>
              <a:t>Source: DBE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32583C8-D1AE-8C2A-9085-957FAE522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43DD05-635F-10FB-737B-775C0EF5B181}"/>
              </a:ext>
            </a:extLst>
          </p:cNvPr>
          <p:cNvSpPr txBox="1"/>
          <p:nvPr/>
        </p:nvSpPr>
        <p:spPr>
          <a:xfrm>
            <a:off x="1297459" y="2351669"/>
            <a:ext cx="8760941" cy="181588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>
                <a:solidFill>
                  <a:schemeClr val="bg1"/>
                </a:solidFill>
              </a:rPr>
              <a:t>Children are not behind because they cannot learn.</a:t>
            </a:r>
            <a:br>
              <a:rPr lang="en-ZA" sz="2800" b="1" dirty="0">
                <a:solidFill>
                  <a:schemeClr val="bg1"/>
                </a:solidFill>
              </a:rPr>
            </a:br>
            <a:r>
              <a:rPr lang="en-ZA" sz="2800" b="1" dirty="0">
                <a:solidFill>
                  <a:schemeClr val="bg1"/>
                </a:solidFill>
              </a:rPr>
              <a:t>They are behind because they need better quality learning every day</a:t>
            </a:r>
          </a:p>
          <a:p>
            <a:pPr algn="ctr"/>
            <a:endParaRPr lang="en-Z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606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7F7C3-FD73-7D87-FC8C-8ED30554A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BFB4A-346E-2ACE-1DC9-7C83A9FA6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994" y="241260"/>
            <a:ext cx="10800000" cy="1338262"/>
          </a:xfrm>
        </p:spPr>
        <p:txBody>
          <a:bodyPr/>
          <a:lstStyle/>
          <a:p>
            <a:r>
              <a:rPr lang="en-ZA" dirty="0"/>
              <a:t>Which area is most difficult for your children?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ED5AF1-5510-3FCF-C033-4FD144C00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8748" y="1306690"/>
            <a:ext cx="11521812" cy="55718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Think about how you would manage these challenges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150BC9-CB29-41B9-689D-90F93CC4856B}"/>
              </a:ext>
            </a:extLst>
          </p:cNvPr>
          <p:cNvSpPr/>
          <p:nvPr/>
        </p:nvSpPr>
        <p:spPr>
          <a:xfrm>
            <a:off x="68668" y="2465793"/>
            <a:ext cx="2849896" cy="2899778"/>
          </a:xfrm>
          <a:prstGeom prst="rect">
            <a:avLst/>
          </a:prstGeom>
          <a:solidFill>
            <a:srgbClr val="F1ECE7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77825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accent5"/>
                </a:solidFill>
              </a:rPr>
              <a:t>How do c</a:t>
            </a:r>
            <a:r>
              <a:rPr lang="en-US" sz="1400" dirty="0">
                <a:solidFill>
                  <a:schemeClr val="accent5"/>
                </a:solidFill>
              </a:rPr>
              <a:t>hildren learn language?</a:t>
            </a:r>
          </a:p>
          <a:p>
            <a:pPr marL="377825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accent5"/>
                </a:solidFill>
              </a:rPr>
              <a:t>What can you encourage to happen in the classroom?</a:t>
            </a:r>
            <a:endParaRPr lang="en-US" sz="1400" dirty="0">
              <a:solidFill>
                <a:schemeClr val="accent5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4AC99DC-46AC-01FD-5833-1BCDD78611FB}"/>
              </a:ext>
            </a:extLst>
          </p:cNvPr>
          <p:cNvSpPr/>
          <p:nvPr/>
        </p:nvSpPr>
        <p:spPr>
          <a:xfrm>
            <a:off x="3139754" y="2465793"/>
            <a:ext cx="2760003" cy="2899778"/>
          </a:xfrm>
          <a:prstGeom prst="rect">
            <a:avLst/>
          </a:prstGeom>
          <a:solidFill>
            <a:srgbClr val="F1ECE7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77825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5"/>
                </a:solidFill>
              </a:rPr>
              <a:t>What can you use that is easy to find, to encourage this skill</a:t>
            </a:r>
          </a:p>
          <a:p>
            <a:pPr marL="377825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5"/>
                </a:solidFill>
              </a:rPr>
              <a:t>What type of questions can you ask children in the classroom?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DE43DA-0347-EB6A-73EE-767AA51E93AA}"/>
              </a:ext>
            </a:extLst>
          </p:cNvPr>
          <p:cNvSpPr/>
          <p:nvPr/>
        </p:nvSpPr>
        <p:spPr>
          <a:xfrm>
            <a:off x="6096000" y="2465793"/>
            <a:ext cx="2709795" cy="2899778"/>
          </a:xfrm>
          <a:prstGeom prst="rect">
            <a:avLst/>
          </a:prstGeom>
          <a:solidFill>
            <a:srgbClr val="F1ECE7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77825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5"/>
                </a:solidFill>
              </a:rPr>
              <a:t>How do children learn how to be with others?</a:t>
            </a:r>
          </a:p>
          <a:p>
            <a:pPr marL="377825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5"/>
                </a:solidFill>
              </a:rPr>
              <a:t>What can you do to encourage  working with others</a:t>
            </a:r>
          </a:p>
          <a:p>
            <a:pPr marL="377825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5"/>
                </a:solidFill>
              </a:rPr>
              <a:t>How does choice play a role?</a:t>
            </a:r>
          </a:p>
          <a:p>
            <a:pPr marL="377825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5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5A0AC-B180-877F-322D-0CE9787D3CEE}"/>
              </a:ext>
            </a:extLst>
          </p:cNvPr>
          <p:cNvSpPr/>
          <p:nvPr/>
        </p:nvSpPr>
        <p:spPr>
          <a:xfrm>
            <a:off x="9085616" y="2465793"/>
            <a:ext cx="2764001" cy="2899778"/>
          </a:xfrm>
          <a:prstGeom prst="rect">
            <a:avLst/>
          </a:prstGeom>
          <a:solidFill>
            <a:srgbClr val="F1ECE7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77825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ZA" sz="1400" dirty="0">
                <a:solidFill>
                  <a:schemeClr val="accent5"/>
                </a:solidFill>
              </a:rPr>
              <a:t>What happens in the classroom that will encourage children to write?</a:t>
            </a:r>
          </a:p>
          <a:p>
            <a:pPr marL="377825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5"/>
                </a:solidFill>
              </a:rPr>
              <a:t>What activities can the practitioner do with children?</a:t>
            </a:r>
          </a:p>
          <a:p>
            <a:pPr marL="377825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5"/>
              </a:solidFill>
            </a:endParaRPr>
          </a:p>
          <a:p>
            <a:pPr marL="377825" lvl="2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5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7E0B23-5677-BE19-2CAB-96503CC6DED3}"/>
              </a:ext>
            </a:extLst>
          </p:cNvPr>
          <p:cNvSpPr/>
          <p:nvPr/>
        </p:nvSpPr>
        <p:spPr>
          <a:xfrm>
            <a:off x="68668" y="1914212"/>
            <a:ext cx="2849896" cy="501247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Some children don’t talk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8452F43-22FA-255E-70A9-6EFDEB1859D4}"/>
              </a:ext>
            </a:extLst>
          </p:cNvPr>
          <p:cNvSpPr/>
          <p:nvPr/>
        </p:nvSpPr>
        <p:spPr>
          <a:xfrm>
            <a:off x="3139754" y="1914212"/>
            <a:ext cx="2760003" cy="501247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Some cannot count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233188-3D8D-D83D-C3DE-58FE3C70DE11}"/>
              </a:ext>
            </a:extLst>
          </p:cNvPr>
          <p:cNvSpPr/>
          <p:nvPr/>
        </p:nvSpPr>
        <p:spPr>
          <a:xfrm>
            <a:off x="6096000" y="1914212"/>
            <a:ext cx="2709795" cy="501247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b="1" dirty="0">
                <a:solidFill>
                  <a:schemeClr val="bg1"/>
                </a:solidFill>
              </a:rPr>
              <a:t>Some cannot focus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CB4167E-BB07-D405-CD09-A264ADDCC372}"/>
              </a:ext>
            </a:extLst>
          </p:cNvPr>
          <p:cNvSpPr/>
          <p:nvPr/>
        </p:nvSpPr>
        <p:spPr>
          <a:xfrm>
            <a:off x="9085616" y="1914212"/>
            <a:ext cx="2764001" cy="501247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Come can’t draw</a:t>
            </a:r>
            <a:r>
              <a:rPr lang="en-US" b="1">
                <a:solidFill>
                  <a:schemeClr val="bg1"/>
                </a:solidFill>
              </a:rPr>
              <a:t>/ write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F45F179-D093-8499-7A21-4E3B90C1F5A8}"/>
              </a:ext>
            </a:extLst>
          </p:cNvPr>
          <p:cNvSpPr/>
          <p:nvPr/>
        </p:nvSpPr>
        <p:spPr>
          <a:xfrm>
            <a:off x="68668" y="5952368"/>
            <a:ext cx="11989963" cy="800051"/>
          </a:xfrm>
          <a:prstGeom prst="rect">
            <a:avLst/>
          </a:prstGeom>
          <a:solidFill>
            <a:srgbClr val="F1ECE7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lvl="2" algn="ctr">
              <a:lnSpc>
                <a:spcPct val="150000"/>
              </a:lnSpc>
            </a:pPr>
            <a:r>
              <a:rPr lang="en-US" b="1" dirty="0">
                <a:solidFill>
                  <a:schemeClr val="accent5"/>
                </a:solidFill>
              </a:rPr>
              <a:t>Remember Children learn by: DOING TALKING THINKING PLAYING</a:t>
            </a:r>
          </a:p>
          <a:p>
            <a:pPr marL="182563" lvl="2" indent="-90488" algn="ctr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b="1" dirty="0">
              <a:solidFill>
                <a:schemeClr val="accent5"/>
              </a:solidFill>
            </a:endParaRPr>
          </a:p>
          <a:p>
            <a:pPr marL="182563" lvl="2" indent="-90488" algn="ctr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accent5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FF30BAF-6848-88F4-0DA9-0DB703EF3F08}"/>
              </a:ext>
            </a:extLst>
          </p:cNvPr>
          <p:cNvSpPr/>
          <p:nvPr/>
        </p:nvSpPr>
        <p:spPr>
          <a:xfrm>
            <a:off x="87642" y="5517263"/>
            <a:ext cx="11989963" cy="36935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How can we encourage parents to help their children learn?</a:t>
            </a:r>
          </a:p>
        </p:txBody>
      </p:sp>
    </p:spTree>
    <p:extLst>
      <p:ext uri="{BB962C8B-B14F-4D97-AF65-F5344CB8AC3E}">
        <p14:creationId xmlns:p14="http://schemas.microsoft.com/office/powerpoint/2010/main" val="3970020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66000-DE3F-B1B3-C0DF-1930B4966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BC3E1-6EB3-814A-7689-C9DD37B25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54000"/>
            <a:ext cx="10823788" cy="656367"/>
          </a:xfrm>
        </p:spPr>
        <p:txBody>
          <a:bodyPr anchor="ctr">
            <a:normAutofit/>
          </a:bodyPr>
          <a:lstStyle/>
          <a:p>
            <a:r>
              <a:rPr lang="en-ZA" dirty="0"/>
              <a:t>What is your commitment?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4E4AA015-D940-A7F7-04FE-DD5FBDCE9A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1846" y="1940152"/>
            <a:ext cx="9131474" cy="3308254"/>
          </a:xfrm>
          <a:prstGeom prst="rect">
            <a:avLst/>
          </a:prstGeom>
          <a:noFill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28E7DD-3617-4D9C-5C96-335EEB91E7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600" y="6400800"/>
            <a:ext cx="527222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303BB4E7-ECF0-48C2-8E8B-35EF4BB93775}" type="slidenum">
              <a:rPr lang="en-ZA" smtClean="0"/>
              <a:pPr>
                <a:spcAft>
                  <a:spcPts val="600"/>
                </a:spcAft>
              </a:pPr>
              <a:t>15</a:t>
            </a:fld>
            <a:endParaRPr lang="en-ZA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B4A4A92-6D04-1F6F-7C43-B1DB9F09365F}"/>
              </a:ext>
            </a:extLst>
          </p:cNvPr>
          <p:cNvSpPr txBox="1"/>
          <p:nvPr/>
        </p:nvSpPr>
        <p:spPr>
          <a:xfrm>
            <a:off x="3744130" y="2408221"/>
            <a:ext cx="67076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ZA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is ONE thing you will change tomorrow?</a:t>
            </a:r>
            <a:endParaRPr lang="en-ZA" sz="2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4289F78-E8A6-A143-E495-960B081858C6}"/>
              </a:ext>
            </a:extLst>
          </p:cNvPr>
          <p:cNvSpPr txBox="1"/>
          <p:nvPr/>
        </p:nvSpPr>
        <p:spPr>
          <a:xfrm>
            <a:off x="3681500" y="3963536"/>
            <a:ext cx="71910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ZA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is ONE thing you will encourage practitioners and parents to do?</a:t>
            </a:r>
            <a:endParaRPr lang="en-ZA" sz="2400" dirty="0"/>
          </a:p>
        </p:txBody>
      </p:sp>
      <p:pic>
        <p:nvPicPr>
          <p:cNvPr id="36" name="Google Shape;415;p14" descr="Left Brain outline">
            <a:extLst>
              <a:ext uri="{FF2B5EF4-FFF2-40B4-BE49-F238E27FC236}">
                <a16:creationId xmlns:a16="http://schemas.microsoft.com/office/drawing/2014/main" id="{BA6FAF61-4DB7-C7C9-E746-4905E726EDE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8680" y="2639053"/>
            <a:ext cx="1484389" cy="16033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685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63366-A996-871B-190A-D69FECC59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B99E4-7A63-E31E-A391-0AD8AE9F3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/>
              <a:t>THANK YOU</a:t>
            </a:r>
            <a:endParaRPr lang="en-ZA" sz="8000"/>
          </a:p>
        </p:txBody>
      </p:sp>
    </p:spTree>
    <p:extLst>
      <p:ext uri="{BB962C8B-B14F-4D97-AF65-F5344CB8AC3E}">
        <p14:creationId xmlns:p14="http://schemas.microsoft.com/office/powerpoint/2010/main" val="747953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2DEAC-24D1-29CA-C528-503A71FE4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4A42E-A16F-F9D2-0E71-255692286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venir Next LT Pro"/>
              </a:rPr>
              <a:t>Check in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59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1629C-8616-1897-94A3-261260202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58B076-39DC-18EA-7778-99A8A9F05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03BB4E7-ECF0-48C2-8E8B-35EF4BB93775}" type="slidenum">
              <a:rPr lang="en-ZA" smtClean="0"/>
              <a:pPr/>
              <a:t>3</a:t>
            </a:fld>
            <a:endParaRPr lang="en-Z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30503B-3C1E-CCD2-3DD7-81A94AFCF975}"/>
              </a:ext>
            </a:extLst>
          </p:cNvPr>
          <p:cNvSpPr txBox="1"/>
          <p:nvPr/>
        </p:nvSpPr>
        <p:spPr>
          <a:xfrm>
            <a:off x="8394700" y="6400800"/>
            <a:ext cx="2679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400"/>
              <a:t>Source: DBE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EF49E5D-263F-AC08-817D-465CE2558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FF9FF2-2C83-7171-7476-B4C35234635F}"/>
              </a:ext>
            </a:extLst>
          </p:cNvPr>
          <p:cNvSpPr txBox="1"/>
          <p:nvPr/>
        </p:nvSpPr>
        <p:spPr>
          <a:xfrm>
            <a:off x="1297459" y="2351669"/>
            <a:ext cx="8760941" cy="138499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>
                <a:solidFill>
                  <a:schemeClr val="bg1"/>
                </a:solidFill>
              </a:rPr>
              <a:t>What are you most proud of in your early learning programme?</a:t>
            </a:r>
          </a:p>
          <a:p>
            <a:pPr algn="ctr"/>
            <a:endParaRPr lang="en-ZA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933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4F2090-E1AC-134F-974B-17A0A2D0F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Kids In Classroom Stock Illustrations ...">
            <a:extLst>
              <a:ext uri="{FF2B5EF4-FFF2-40B4-BE49-F238E27FC236}">
                <a16:creationId xmlns:a16="http://schemas.microsoft.com/office/drawing/2014/main" id="{6970EA21-F2FD-0082-1A09-80FCFAECA03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3906" r="11315"/>
          <a:stretch>
            <a:fillRect/>
          </a:stretch>
        </p:blipFill>
        <p:spPr>
          <a:xfrm>
            <a:off x="706650" y="1295964"/>
            <a:ext cx="5243300" cy="4116069"/>
          </a:xfrm>
          <a:prstGeom prst="rect">
            <a:avLst/>
          </a:prstGeom>
          <a:noFill/>
          <a:ln w="6350">
            <a:solidFill>
              <a:schemeClr val="tx2"/>
            </a:solidFill>
          </a:ln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E6B55D-801C-FDF3-E971-C2EBDF80F5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600" y="6400800"/>
            <a:ext cx="527222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303BB4E7-ECF0-48C2-8E8B-35EF4BB93775}" type="slidenum">
              <a:rPr lang="en-ZA" smtClean="0"/>
              <a:pPr>
                <a:spcAft>
                  <a:spcPts val="600"/>
                </a:spcAft>
              </a:pPr>
              <a:t>4</a:t>
            </a:fld>
            <a:endParaRPr lang="en-ZA"/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7A178005-5131-CD82-F583-0C0AE058BF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4000" y="855216"/>
            <a:ext cx="5265950" cy="360000"/>
          </a:xfrm>
        </p:spPr>
        <p:txBody>
          <a:bodyPr/>
          <a:lstStyle/>
          <a:p>
            <a:r>
              <a:rPr lang="en-US" dirty="0"/>
              <a:t>This…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71A413D9-7813-EE3D-44DB-5D252A9AF9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44036" y="855216"/>
            <a:ext cx="5963776" cy="360000"/>
          </a:xfrm>
        </p:spPr>
        <p:txBody>
          <a:bodyPr>
            <a:normAutofit/>
          </a:bodyPr>
          <a:lstStyle/>
          <a:p>
            <a:r>
              <a:rPr lang="en-US" dirty="0"/>
              <a:t>Or that?</a:t>
            </a:r>
          </a:p>
        </p:txBody>
      </p:sp>
      <p:pic>
        <p:nvPicPr>
          <p:cNvPr id="6" name="Picture 5" descr="Classroom kids raising hands Vector ...">
            <a:extLst>
              <a:ext uri="{FF2B5EF4-FFF2-40B4-BE49-F238E27FC236}">
                <a16:creationId xmlns:a16="http://schemas.microsoft.com/office/drawing/2014/main" id="{BF3D6CBA-9DC7-4944-F195-BD11E390325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9327" r="5903" b="12568"/>
          <a:stretch>
            <a:fillRect/>
          </a:stretch>
        </p:blipFill>
        <p:spPr>
          <a:xfrm>
            <a:off x="6044036" y="1299048"/>
            <a:ext cx="5963776" cy="4093187"/>
          </a:xfrm>
          <a:prstGeom prst="rect">
            <a:avLst/>
          </a:prstGeom>
          <a:noFill/>
          <a:ln w="6350">
            <a:solidFill>
              <a:schemeClr val="tx2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A0EDB97-AFD0-49FA-557C-D2EE1C47C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54000"/>
            <a:ext cx="10823788" cy="656367"/>
          </a:xfrm>
        </p:spPr>
        <p:txBody>
          <a:bodyPr anchor="ctr">
            <a:normAutofit/>
          </a:bodyPr>
          <a:lstStyle/>
          <a:p>
            <a:pPr lvl="0" algn="ctr" defTabSz="800100">
              <a:lnSpc>
                <a:spcPct val="90000"/>
              </a:lnSpc>
              <a:spcAft>
                <a:spcPct val="35000"/>
              </a:spcAft>
            </a:pPr>
            <a:r>
              <a:rPr lang="en-US" dirty="0"/>
              <a:t>Which classroom is better for 3-5 year olds?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6D3CEE-876C-F2EA-7922-D84A600ECD94}"/>
              </a:ext>
            </a:extLst>
          </p:cNvPr>
          <p:cNvSpPr txBox="1"/>
          <p:nvPr/>
        </p:nvSpPr>
        <p:spPr>
          <a:xfrm>
            <a:off x="8394700" y="6400800"/>
            <a:ext cx="2679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400" dirty="0"/>
              <a:t>Source: Thrive By Five, OMT</a:t>
            </a:r>
          </a:p>
        </p:txBody>
      </p:sp>
    </p:spTree>
    <p:extLst>
      <p:ext uri="{BB962C8B-B14F-4D97-AF65-F5344CB8AC3E}">
        <p14:creationId xmlns:p14="http://schemas.microsoft.com/office/powerpoint/2010/main" val="3355440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C76B3-804B-6C95-AD9E-7E38DD56C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81AFFF-E1C9-ACE3-247D-D2D5C4B37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55600" y="6400800"/>
            <a:ext cx="527222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303BB4E7-ECF0-48C2-8E8B-35EF4BB93775}" type="slidenum">
              <a:rPr lang="en-ZA" smtClean="0"/>
              <a:pPr>
                <a:spcAft>
                  <a:spcPts val="600"/>
                </a:spcAft>
              </a:pPr>
              <a:t>5</a:t>
            </a:fld>
            <a:endParaRPr lang="en-ZA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DB7E2181-3BF0-2499-16B5-2242657227A8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82625" y="6443436"/>
            <a:ext cx="10190163" cy="2843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55344D-7571-2EEF-554C-EFE380A09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54000"/>
            <a:ext cx="10823788" cy="656367"/>
          </a:xfrm>
        </p:spPr>
        <p:txBody>
          <a:bodyPr anchor="ctr">
            <a:normAutofit/>
          </a:bodyPr>
          <a:lstStyle/>
          <a:p>
            <a:r>
              <a:rPr lang="en-US"/>
              <a:t>Compliance OR quality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F5606E6-AA89-EE0C-17D7-DB783D4148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4000" y="1329811"/>
            <a:ext cx="5265950" cy="656367"/>
          </a:xfrm>
        </p:spPr>
        <p:txBody>
          <a:bodyPr>
            <a:normAutofit/>
          </a:bodyPr>
          <a:lstStyle/>
          <a:p>
            <a:r>
              <a:rPr lang="en-ZA" sz="2400" dirty="0"/>
              <a:t>Compliance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78FA350-8490-E858-9064-ACCE63656A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6401" y="1329811"/>
            <a:ext cx="5265950" cy="656367"/>
          </a:xfrm>
        </p:spPr>
        <p:txBody>
          <a:bodyPr>
            <a:normAutofit/>
          </a:bodyPr>
          <a:lstStyle/>
          <a:p>
            <a:r>
              <a:rPr lang="en-ZA" sz="2400" dirty="0"/>
              <a:t>Quality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81DE1B-30EC-FFED-5023-FA768F313384}"/>
              </a:ext>
            </a:extLst>
          </p:cNvPr>
          <p:cNvSpPr txBox="1"/>
          <p:nvPr/>
        </p:nvSpPr>
        <p:spPr>
          <a:xfrm>
            <a:off x="682625" y="2388228"/>
            <a:ext cx="4929281" cy="13455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ZA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Things LOOK right, like we discussed with infrastructure, etc.”</a:t>
            </a:r>
            <a:br>
              <a:rPr lang="en-ZA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ZA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7B6563D-FBE2-4BB0-2426-85E0C30E9B3B}"/>
              </a:ext>
            </a:extLst>
          </p:cNvPr>
          <p:cNvSpPr txBox="1"/>
          <p:nvPr/>
        </p:nvSpPr>
        <p:spPr>
          <a:xfrm>
            <a:off x="6336649" y="2388228"/>
            <a:ext cx="3478306" cy="496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ZA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en-ZA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hildren are LEARNING.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306AC602-D1A0-873F-C4C1-D0D7424EDFA4}"/>
              </a:ext>
            </a:extLst>
          </p:cNvPr>
          <p:cNvSpPr/>
          <p:nvPr/>
        </p:nvSpPr>
        <p:spPr>
          <a:xfrm>
            <a:off x="1793262" y="4269477"/>
            <a:ext cx="8366738" cy="1764433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ZA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 want to focus on quality because we want to make sure the children that leave our centres are ready for school.</a:t>
            </a:r>
          </a:p>
        </p:txBody>
      </p:sp>
    </p:spTree>
    <p:extLst>
      <p:ext uri="{BB962C8B-B14F-4D97-AF65-F5344CB8AC3E}">
        <p14:creationId xmlns:p14="http://schemas.microsoft.com/office/powerpoint/2010/main" val="554614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39EBAD-C8F0-61C7-E775-28AF0A4D3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141085"/>
            <a:ext cx="10823788" cy="6563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latin typeface="Avenir Next LT Pro"/>
              </a:rPr>
              <a:t>Is there quality early learning in south Africa?</a:t>
            </a:r>
            <a:endParaRPr lang="en-ZA" dirty="0">
              <a:latin typeface="Avenir Next LT Pro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C310E4-578E-9ECC-2AC0-8177632EA0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03BB4E7-ECF0-48C2-8E8B-35EF4BB93775}" type="slidenum">
              <a:rPr lang="en-ZA" smtClean="0"/>
              <a:pPr/>
              <a:t>6</a:t>
            </a:fld>
            <a:endParaRPr lang="en-ZA"/>
          </a:p>
        </p:txBody>
      </p:sp>
      <p:sp>
        <p:nvSpPr>
          <p:cNvPr id="10" name="Linie">
            <a:extLst>
              <a:ext uri="{FF2B5EF4-FFF2-40B4-BE49-F238E27FC236}">
                <a16:creationId xmlns:a16="http://schemas.microsoft.com/office/drawing/2014/main" id="{27552E87-02CC-7936-31E4-268DBD7D9C12}"/>
              </a:ext>
            </a:extLst>
          </p:cNvPr>
          <p:cNvSpPr/>
          <p:nvPr/>
        </p:nvSpPr>
        <p:spPr>
          <a:xfrm flipV="1">
            <a:off x="-1227138" y="372806"/>
            <a:ext cx="1562101" cy="18754"/>
          </a:xfrm>
          <a:prstGeom prst="line">
            <a:avLst/>
          </a:prstGeom>
          <a:ln w="101600">
            <a:solidFill>
              <a:schemeClr val="accent1"/>
            </a:solidFill>
          </a:ln>
        </p:spPr>
        <p:txBody>
          <a:bodyPr lIns="22860" rIns="22860"/>
          <a:lstStyle/>
          <a:p>
            <a:pPr defTabSz="457200" hangingPunct="0">
              <a:defRPr spc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  <a:sym typeface="Calibri"/>
              </a:defRPr>
            </a:pPr>
            <a:endParaRPr sz="900" kern="0">
              <a:solidFill>
                <a:schemeClr val="tx2"/>
              </a:solidFill>
              <a:latin typeface="Calibri"/>
              <a:cs typeface="Calibri"/>
              <a:sym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491715-F44C-3574-CB57-873E2002FC5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664259" y="2368638"/>
            <a:ext cx="693084" cy="2160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5968118-CBFF-93DF-6DC9-E6685737328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1793262" y="2368638"/>
            <a:ext cx="693084" cy="2160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DED75B7-B20D-FEF3-0567-B4A76310F06C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22265" y="2368638"/>
            <a:ext cx="693084" cy="2160000"/>
          </a:xfrm>
          <a:prstGeom prst="rect">
            <a:avLst/>
          </a:prstGeom>
          <a:solidFill>
            <a:schemeClr val="tx2"/>
          </a:solidFill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4495214-14AE-A8A0-4376-FE58F8F551D4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80271" y="2368638"/>
            <a:ext cx="693084" cy="2160000"/>
          </a:xfrm>
          <a:prstGeom prst="rect">
            <a:avLst/>
          </a:prstGeom>
          <a:solidFill>
            <a:schemeClr val="tx2"/>
          </a:solidFill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122C783-07A9-920C-E6CB-945D1B865C5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09274" y="2368638"/>
            <a:ext cx="693084" cy="2160000"/>
          </a:xfrm>
          <a:prstGeom prst="rect">
            <a:avLst/>
          </a:prstGeom>
          <a:solidFill>
            <a:schemeClr val="tx2"/>
          </a:solidFill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F0B6952-FA08-EC7E-F8FC-9E596200B28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7438277" y="2368638"/>
            <a:ext cx="693084" cy="2160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5374E92-CA11-8D51-459C-3EAF5080A28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8567280" y="2368638"/>
            <a:ext cx="693084" cy="2160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ACB5582-F2EB-D992-0451-096EB1EE3C9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9696283" y="2368638"/>
            <a:ext cx="693084" cy="2160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4D20B89-0E2D-9339-425C-FE5B200B21A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10825285" y="2368638"/>
            <a:ext cx="693084" cy="2160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463A61A-9774-D737-F3C6-9B85EF19890C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51268" y="2368638"/>
            <a:ext cx="693084" cy="2160000"/>
          </a:xfrm>
          <a:prstGeom prst="rect">
            <a:avLst/>
          </a:prstGeom>
          <a:solidFill>
            <a:schemeClr val="tx2"/>
          </a:solidFill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CEA5136-9F76-EB7C-3D62-C79E81DF0417}"/>
              </a:ext>
            </a:extLst>
          </p:cNvPr>
          <p:cNvSpPr/>
          <p:nvPr/>
        </p:nvSpPr>
        <p:spPr>
          <a:xfrm>
            <a:off x="1793262" y="4895529"/>
            <a:ext cx="8366738" cy="1138382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Children need more support in ECD, not later at school, otherwise they cannot catch up</a:t>
            </a:r>
            <a:endParaRPr lang="en-ZA" sz="24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B1004A-4A2A-4AD7-71D3-9AA6E278C60C}"/>
              </a:ext>
            </a:extLst>
          </p:cNvPr>
          <p:cNvSpPr txBox="1"/>
          <p:nvPr/>
        </p:nvSpPr>
        <p:spPr>
          <a:xfrm>
            <a:off x="8394700" y="6400800"/>
            <a:ext cx="2679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400"/>
              <a:t>Source: Thrive By Five, OMT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49C4107-F471-71B5-EB4B-E7EB14353CF5}"/>
              </a:ext>
            </a:extLst>
          </p:cNvPr>
          <p:cNvSpPr>
            <a:spLocks noChangeArrowheads="1"/>
          </p:cNvSpPr>
          <p:nvPr/>
        </p:nvSpPr>
        <p:spPr bwMode="gray">
          <a:xfrm>
            <a:off x="664259" y="1486992"/>
            <a:ext cx="10854110" cy="514756"/>
          </a:xfrm>
          <a:prstGeom prst="rect">
            <a:avLst/>
          </a:prstGeom>
          <a:solidFill>
            <a:srgbClr val="007D8A"/>
          </a:solidFill>
          <a:ln>
            <a:noFill/>
          </a:ln>
          <a:effectLst/>
        </p:spPr>
        <p:txBody>
          <a:bodyPr wrap="square" lIns="72009" tIns="72009" rIns="72009" bIns="72009" anchor="b" anchorCtr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10427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prstClr val="white"/>
                </a:solidFill>
                <a:latin typeface="Avenir Next LT Pro" panose="020B0504020202020204" pitchFamily="34" charset="0"/>
              </a:rPr>
              <a:t>Only 42% of children are ready to do well in school</a:t>
            </a:r>
          </a:p>
        </p:txBody>
      </p:sp>
    </p:spTree>
    <p:extLst>
      <p:ext uri="{BB962C8B-B14F-4D97-AF65-F5344CB8AC3E}">
        <p14:creationId xmlns:p14="http://schemas.microsoft.com/office/powerpoint/2010/main" val="730701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C8C53-CDD2-30EC-B906-04AE4904F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F760A7-B272-D1B0-5766-E8DA0D57F6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55957" y="6399028"/>
            <a:ext cx="527222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303BB4E7-ECF0-48C2-8E8B-35EF4BB93775}" type="slidenum">
              <a:rPr lang="en-ZA" smtClean="0"/>
              <a:pPr>
                <a:spcAft>
                  <a:spcPts val="600"/>
                </a:spcAft>
              </a:pPr>
              <a:t>7</a:t>
            </a:fld>
            <a:endParaRPr lang="en-ZA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0542AEAF-0967-F95E-81EB-BBFAA96F37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242452"/>
            <a:ext cx="3762375" cy="124650"/>
          </a:xfrm>
        </p:spPr>
        <p:txBody>
          <a:bodyPr/>
          <a:lstStyle/>
          <a:p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5C791BC-9258-12F5-8484-D937748114CF}"/>
              </a:ext>
            </a:extLst>
          </p:cNvPr>
          <p:cNvSpPr txBox="1"/>
          <p:nvPr/>
        </p:nvSpPr>
        <p:spPr>
          <a:xfrm>
            <a:off x="8094665" y="229313"/>
            <a:ext cx="3762375" cy="124650"/>
          </a:xfrm>
          <a:prstGeom prst="rect">
            <a:avLst/>
          </a:prstGeom>
          <a:noFill/>
        </p:spPr>
        <p:txBody>
          <a:bodyPr vert="horz" wrap="square" lIns="0" tIns="0" rIns="0" bIns="0" rtlCol="0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SzPct val="120000"/>
            </a:pPr>
            <a:r>
              <a:rPr lang="en-US" sz="9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Source: DBE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F3A66C-27B4-A265-3E4C-F16A2970AE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2625" y="698760"/>
            <a:ext cx="10825163" cy="368512"/>
          </a:xfrm>
        </p:spPr>
        <p:txBody>
          <a:bodyPr vert="horz" lIns="0" tIns="0" rIns="91440" bIns="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 b="1" kern="1200" cap="all" baseline="0" dirty="0">
                <a:latin typeface="Avenir Next LT Pro" panose="020B0504020202020204" pitchFamily="34" charset="0"/>
                <a:ea typeface="+mn-ea"/>
                <a:cs typeface="+mn-cs"/>
              </a:rPr>
              <a:t>What do we know about what support children need?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A211DA-F1EC-4E49-AE0E-6637C74A9C34}"/>
              </a:ext>
            </a:extLst>
          </p:cNvPr>
          <p:cNvSpPr txBox="1"/>
          <p:nvPr/>
        </p:nvSpPr>
        <p:spPr>
          <a:xfrm>
            <a:off x="5819633" y="2697696"/>
            <a:ext cx="51857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ZA" sz="2800" b="1" dirty="0"/>
              <a:t>Language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ZA" sz="2800" dirty="0"/>
              <a:t> Talking and understanding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ZA" sz="2800" b="1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ZA" sz="2800" b="1" dirty="0"/>
          </a:p>
          <a:p>
            <a:endParaRPr lang="en-ZA" sz="28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F8519A7-C5AA-BF10-06A3-370E099D21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358062"/>
              </p:ext>
            </p:extLst>
          </p:nvPr>
        </p:nvGraphicFramePr>
        <p:xfrm>
          <a:off x="-807233" y="1332439"/>
          <a:ext cx="7658970" cy="4977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46275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C653E-369F-96A2-61BC-F03851D8E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580F5C-10AA-802A-B9F2-C2A245267C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55957" y="6399028"/>
            <a:ext cx="527222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303BB4E7-ECF0-48C2-8E8B-35EF4BB93775}" type="slidenum">
              <a:rPr lang="en-ZA" smtClean="0"/>
              <a:pPr>
                <a:spcAft>
                  <a:spcPts val="600"/>
                </a:spcAft>
              </a:pPr>
              <a:t>8</a:t>
            </a:fld>
            <a:endParaRPr lang="en-ZA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ADFAB20A-3B9A-1CF7-2A4B-8FC99CE8EE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242452"/>
            <a:ext cx="3762375" cy="124650"/>
          </a:xfrm>
        </p:spPr>
        <p:txBody>
          <a:bodyPr/>
          <a:lstStyle/>
          <a:p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C53E646-9E4D-BC8A-0854-E67F68C1EB3A}"/>
              </a:ext>
            </a:extLst>
          </p:cNvPr>
          <p:cNvSpPr txBox="1"/>
          <p:nvPr/>
        </p:nvSpPr>
        <p:spPr>
          <a:xfrm>
            <a:off x="8094665" y="229313"/>
            <a:ext cx="3762375" cy="124650"/>
          </a:xfrm>
          <a:prstGeom prst="rect">
            <a:avLst/>
          </a:prstGeom>
          <a:noFill/>
        </p:spPr>
        <p:txBody>
          <a:bodyPr vert="horz" wrap="square" lIns="0" tIns="0" rIns="0" bIns="0" rtlCol="0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SzPct val="120000"/>
            </a:pPr>
            <a:r>
              <a:rPr lang="en-US" sz="9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Source: DBE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5ACE3F-96C0-B588-AE02-FC40C9F30B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2625" y="698760"/>
            <a:ext cx="10825163" cy="368512"/>
          </a:xfrm>
        </p:spPr>
        <p:txBody>
          <a:bodyPr vert="horz" lIns="0" tIns="0" rIns="91440" bIns="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 b="1" kern="1200" cap="all" baseline="0" dirty="0">
                <a:latin typeface="Avenir Next LT Pro" panose="020B0504020202020204" pitchFamily="34" charset="0"/>
                <a:ea typeface="+mn-ea"/>
                <a:cs typeface="+mn-cs"/>
              </a:rPr>
              <a:t>What do we know about what support children need?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44B39D-C0B8-F44A-2438-68CA8E9CF8A8}"/>
              </a:ext>
            </a:extLst>
          </p:cNvPr>
          <p:cNvSpPr txBox="1"/>
          <p:nvPr/>
        </p:nvSpPr>
        <p:spPr>
          <a:xfrm>
            <a:off x="5819633" y="2697696"/>
            <a:ext cx="518577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ZA" sz="2800" b="1" dirty="0"/>
              <a:t>Large muscle movements</a:t>
            </a:r>
          </a:p>
          <a:p>
            <a:pPr marL="457200" indent="-457200" fontAlgn="t">
              <a:buFont typeface="Arial" panose="020B0604020202020204" pitchFamily="34" charset="0"/>
              <a:buChar char="•"/>
            </a:pPr>
            <a:r>
              <a:rPr lang="en-ZA" sz="2800" dirty="0"/>
              <a:t>Running</a:t>
            </a:r>
          </a:p>
          <a:p>
            <a:pPr marL="457200" indent="-457200" fontAlgn="t">
              <a:buFont typeface="Arial" panose="020B0604020202020204" pitchFamily="34" charset="0"/>
              <a:buChar char="•"/>
            </a:pPr>
            <a:r>
              <a:rPr lang="en-ZA" sz="2800" dirty="0"/>
              <a:t>Jumping</a:t>
            </a:r>
          </a:p>
          <a:p>
            <a:pPr marL="457200" indent="-457200" fontAlgn="t">
              <a:buFont typeface="Arial" panose="020B0604020202020204" pitchFamily="34" charset="0"/>
              <a:buChar char="•"/>
            </a:pPr>
            <a:r>
              <a:rPr lang="en-ZA" sz="2800" dirty="0"/>
              <a:t>Balance</a:t>
            </a:r>
          </a:p>
          <a:p>
            <a:pPr marL="457200" indent="-457200" fontAlgn="t">
              <a:buFont typeface="Arial" panose="020B0604020202020204" pitchFamily="34" charset="0"/>
              <a:buChar char="•"/>
            </a:pPr>
            <a:r>
              <a:rPr lang="en-ZA" sz="2800" dirty="0"/>
              <a:t>Coordination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ZA" sz="2800" b="1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ZA" sz="2800" b="1" dirty="0"/>
          </a:p>
          <a:p>
            <a:endParaRPr lang="en-ZA" sz="28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287CCFF-2CBB-A70E-AC67-AD2EC7E0DD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9639619"/>
              </p:ext>
            </p:extLst>
          </p:nvPr>
        </p:nvGraphicFramePr>
        <p:xfrm>
          <a:off x="-807233" y="1332439"/>
          <a:ext cx="7658970" cy="4977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39860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29003-8A46-11AE-9D47-82E8F842C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5C6626-97AE-9512-68E7-81DA83D2B2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55957" y="6399028"/>
            <a:ext cx="527222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303BB4E7-ECF0-48C2-8E8B-35EF4BB93775}" type="slidenum">
              <a:rPr lang="en-ZA" smtClean="0"/>
              <a:pPr>
                <a:spcAft>
                  <a:spcPts val="600"/>
                </a:spcAft>
              </a:pPr>
              <a:t>9</a:t>
            </a:fld>
            <a:endParaRPr lang="en-ZA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475AC6EF-C29B-A891-8B43-A37A5C5A46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242452"/>
            <a:ext cx="3762375" cy="124650"/>
          </a:xfrm>
        </p:spPr>
        <p:txBody>
          <a:bodyPr/>
          <a:lstStyle/>
          <a:p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B3919CA-9749-3957-2AD7-0335EB8B67C3}"/>
              </a:ext>
            </a:extLst>
          </p:cNvPr>
          <p:cNvSpPr txBox="1"/>
          <p:nvPr/>
        </p:nvSpPr>
        <p:spPr>
          <a:xfrm>
            <a:off x="8094665" y="229313"/>
            <a:ext cx="3762375" cy="124650"/>
          </a:xfrm>
          <a:prstGeom prst="rect">
            <a:avLst/>
          </a:prstGeom>
          <a:noFill/>
        </p:spPr>
        <p:txBody>
          <a:bodyPr vert="horz" wrap="square" lIns="0" tIns="0" rIns="0" bIns="0" rtlCol="0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SzPct val="120000"/>
            </a:pPr>
            <a:r>
              <a:rPr lang="en-US" sz="9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Source: DBE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2F21AE-2E2B-1655-2F52-8FFBB7D0F3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2625" y="698760"/>
            <a:ext cx="10825163" cy="368512"/>
          </a:xfrm>
        </p:spPr>
        <p:txBody>
          <a:bodyPr vert="horz" lIns="0" tIns="0" rIns="91440" bIns="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 b="1" kern="1200" cap="all" baseline="0" dirty="0">
                <a:latin typeface="Avenir Next LT Pro" panose="020B0504020202020204" pitchFamily="34" charset="0"/>
                <a:ea typeface="+mn-ea"/>
                <a:cs typeface="+mn-cs"/>
              </a:rPr>
              <a:t>What do we know about what support children need?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319987B-4FE1-1C6B-47BC-73E17F20FD6A}"/>
              </a:ext>
            </a:extLst>
          </p:cNvPr>
          <p:cNvSpPr txBox="1"/>
          <p:nvPr/>
        </p:nvSpPr>
        <p:spPr>
          <a:xfrm>
            <a:off x="5819633" y="2697696"/>
            <a:ext cx="518577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US" sz="2800" b="1" dirty="0" err="1"/>
              <a:t>Behaviour</a:t>
            </a:r>
            <a:r>
              <a:rPr lang="en-US" sz="2800" b="1" dirty="0"/>
              <a:t> and self control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US" sz="2800" dirty="0"/>
              <a:t>F</a:t>
            </a:r>
            <a:r>
              <a:rPr lang="en-ZA" sz="2800" dirty="0" err="1"/>
              <a:t>ocus</a:t>
            </a:r>
            <a:r>
              <a:rPr lang="en-ZA" sz="2800" dirty="0"/>
              <a:t> 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ZA" sz="2800" dirty="0"/>
              <a:t>Following instructions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ZA" sz="2800" dirty="0"/>
              <a:t>Managing emotions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ZA" sz="2800" b="1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ZA" sz="2800" b="1" dirty="0"/>
          </a:p>
          <a:p>
            <a:endParaRPr lang="en-ZA" sz="28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93FEDD7-FB06-F390-9924-F660B9F719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5938611"/>
              </p:ext>
            </p:extLst>
          </p:nvPr>
        </p:nvGraphicFramePr>
        <p:xfrm>
          <a:off x="-807233" y="1332439"/>
          <a:ext cx="7658970" cy="4977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39922972"/>
      </p:ext>
    </p:extLst>
  </p:cSld>
  <p:clrMapOvr>
    <a:masterClrMapping/>
  </p:clrMapOvr>
</p:sld>
</file>

<file path=ppt/theme/theme1.xml><?xml version="1.0" encoding="utf-8"?>
<a:theme xmlns:a="http://schemas.openxmlformats.org/drawingml/2006/main" name="OMT">
  <a:themeElements>
    <a:clrScheme name="OMT New">
      <a:dk1>
        <a:srgbClr val="000000"/>
      </a:dk1>
      <a:lt1>
        <a:sysClr val="window" lastClr="FFFFFF"/>
      </a:lt1>
      <a:dk2>
        <a:srgbClr val="00263A"/>
      </a:dk2>
      <a:lt2>
        <a:srgbClr val="E9E9E9"/>
      </a:lt2>
      <a:accent1>
        <a:srgbClr val="FEAB00"/>
      </a:accent1>
      <a:accent2>
        <a:srgbClr val="007D8A"/>
      </a:accent2>
      <a:accent3>
        <a:srgbClr val="FF8674"/>
      </a:accent3>
      <a:accent4>
        <a:srgbClr val="FF808B"/>
      </a:accent4>
      <a:accent5>
        <a:srgbClr val="003057"/>
      </a:accent5>
      <a:accent6>
        <a:srgbClr val="FDDA24"/>
      </a:accent6>
      <a:hlink>
        <a:srgbClr val="54585A"/>
      </a:hlink>
      <a:folHlink>
        <a:srgbClr val="D7D2CB"/>
      </a:folHlink>
    </a:clrScheme>
    <a:fontScheme name="OMT New">
      <a:majorFont>
        <a:latin typeface="Avenir Next LT Pro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MT Powerpoint Template.potx" id="{01C6A602-D5E8-474A-BC91-F12982740083}" vid="{0B98029B-94C1-41DC-B358-6FEAA90007C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3D89F76D0F974B8CC81B16AFA849BB" ma:contentTypeVersion="19" ma:contentTypeDescription="Create a new document." ma:contentTypeScope="" ma:versionID="3fb49b45b2a30a31d355b735acc1d823">
  <xsd:schema xmlns:xsd="http://www.w3.org/2001/XMLSchema" xmlns:xs="http://www.w3.org/2001/XMLSchema" xmlns:p="http://schemas.microsoft.com/office/2006/metadata/properties" xmlns:ns2="dba44529-40ac-4720-b3ef-d726d9cb4242" xmlns:ns3="e1085743-6745-42fb-aaef-cd37de0fd424" targetNamespace="http://schemas.microsoft.com/office/2006/metadata/properties" ma:root="true" ma:fieldsID="32e3a9d0e7716c40fac8c587f73f3fe9" ns2:_="" ns3:_="">
    <xsd:import namespace="dba44529-40ac-4720-b3ef-d726d9cb4242"/>
    <xsd:import namespace="e1085743-6745-42fb-aaef-cd37de0fd4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a44529-40ac-4720-b3ef-d726d9cb42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33f1508-bcbb-42e7-8b50-dbf88ddd47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085743-6745-42fb-aaef-cd37de0fd42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56ae906-377c-4f87-8cfd-cc5127f37326}" ma:internalName="TaxCatchAll" ma:showField="CatchAllData" ma:web="e1085743-6745-42fb-aaef-cd37de0fd4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ba44529-40ac-4720-b3ef-d726d9cb4242">
      <Terms xmlns="http://schemas.microsoft.com/office/infopath/2007/PartnerControls"/>
    </lcf76f155ced4ddcb4097134ff3c332f>
    <TaxCatchAll xmlns="e1085743-6745-42fb-aaef-cd37de0fd424" xsi:nil="true"/>
    <SharedWithUsers xmlns="e1085743-6745-42fb-aaef-cd37de0fd424">
      <UserInfo>
        <DisplayName>Tracey Webster</DisplayName>
        <AccountId>12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B34C79-895D-45E1-A6C6-C6D9E529990C}">
  <ds:schemaRefs>
    <ds:schemaRef ds:uri="dba44529-40ac-4720-b3ef-d726d9cb4242"/>
    <ds:schemaRef ds:uri="e1085743-6745-42fb-aaef-cd37de0fd42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5C5B9A3-41F7-4F7C-B70E-B8D7B39C4921}">
  <ds:schemaRefs>
    <ds:schemaRef ds:uri="dba44529-40ac-4720-b3ef-d726d9cb4242"/>
    <ds:schemaRef ds:uri="e1085743-6745-42fb-aaef-cd37de0fd42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64B279A-3E79-4A49-9B76-91B1514D7A5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1308</Words>
  <Application>Microsoft Office PowerPoint</Application>
  <PresentationFormat>Widescreen</PresentationFormat>
  <Paragraphs>182</Paragraphs>
  <Slides>16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Aptos</vt:lpstr>
      <vt:lpstr>Arial</vt:lpstr>
      <vt:lpstr>Avenir Next LT Pro</vt:lpstr>
      <vt:lpstr>Avenir Next LT Pro Light</vt:lpstr>
      <vt:lpstr>Calibri</vt:lpstr>
      <vt:lpstr>Wingdings</vt:lpstr>
      <vt:lpstr>OMT</vt:lpstr>
      <vt:lpstr>ECD leadership conference 2026</vt:lpstr>
      <vt:lpstr>Check in</vt:lpstr>
      <vt:lpstr>PowerPoint Presentation</vt:lpstr>
      <vt:lpstr>Which classroom is better for 3-5 year olds?</vt:lpstr>
      <vt:lpstr>Compliance OR quality</vt:lpstr>
      <vt:lpstr>Is there quality early learning in south Africa?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Which area is most difficult for your children?</vt:lpstr>
      <vt:lpstr>What is your commitment?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Farrell</dc:creator>
  <cp:lastModifiedBy>Nomsa Muthaphuli</cp:lastModifiedBy>
  <cp:revision>2</cp:revision>
  <cp:lastPrinted>2023-10-10T07:33:29Z</cp:lastPrinted>
  <dcterms:created xsi:type="dcterms:W3CDTF">2014-09-04T17:44:22Z</dcterms:created>
  <dcterms:modified xsi:type="dcterms:W3CDTF">2026-07-01T08:44:28Z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0x010100F53D89F76D0F974B8CC81B16AFA849BB</vt:lpwstr>
  </property>
</Properties>
</file>