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 id="2147483654" r:id="rId6"/>
  </p:sldMasterIdLst>
  <p:notesMasterIdLst>
    <p:notesMasterId r:id="rId17"/>
  </p:notesMasterIdLst>
  <p:sldIdLst>
    <p:sldId id="258" r:id="rId7"/>
    <p:sldId id="12459" r:id="rId8"/>
    <p:sldId id="263" r:id="rId9"/>
    <p:sldId id="12458" r:id="rId10"/>
    <p:sldId id="12464" r:id="rId11"/>
    <p:sldId id="12457" r:id="rId12"/>
    <p:sldId id="12466" r:id="rId13"/>
    <p:sldId id="2147376797" r:id="rId14"/>
    <p:sldId id="2147376798" r:id="rId15"/>
    <p:sldId id="2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DF2A50-A2DB-F548-EA36-1C4CF6312A94}" name="Kotze, Janeli" initials="JK" userId="S::Kotze.J@dbe.gov.za::b5e5f283-0f52-42ce-a6e2-9127071f4d10" providerId="AD"/>
  <p188:author id="{83DBFEB3-2984-DD27-6856-781ED30A224E}" name="Daniel McLaren" initials="" userId="S::daniel@ilifalabantwana.co.za::f778168a-4a21-4755-bea6-5f86cf8df1b7" providerId="AD"/>
  <p188:author id="{B86FB1B7-FA8E-4735-760E-6AB22FB925A1}" name="Nicholas Dowdall" initials="" userId="S::nicholas@ilifalabantwana.co.za::aad5dac1-f9a3-4fdf-8274-ea2f044e09fc" providerId="AD"/>
  <p188:author id="{181B06CD-2A00-654D-EDE4-6E3F5C9DE9EB}" name="Stephanie Gormley" initials="SG" userId="S::Stephanie@ilifalabantwana.co.za::abcc66e6-0a4b-41d9-8d4c-e9edc45ae2f4" providerId="AD"/>
  <p188:author id="{6056D5DF-7BA4-695C-3D20-4638C2632C0E}" name="Shakira Eicher" initials="SE" userId="S::shakira@ilifalabantwana.co.za::572ae28f-a871-4b94-bd8c-1a7da0559fde" providerId="AD"/>
  <p188:author id="{130D94EA-1E2F-393F-6773-93DF38A8A397}" name="Jessica Smith" initials="JS" userId="S::jessica@ilifalabantwana.co.za::7c3c52e8-f488-4588-a5c9-2779a2012b42" providerId="AD"/>
  <p188:author id="{B0CE17F8-2A79-FB83-352D-2F0D65012DF1}" name="Laura Droomer" initials="" userId="S::laura@ilifalabantwana.co.za::79661117-1478-4cd7-9bbf-009d8373d9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6634"/>
    <a:srgbClr val="00622B"/>
    <a:srgbClr val="F8AD09"/>
    <a:srgbClr val="00451C"/>
    <a:srgbClr val="A2A2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51" autoAdjust="0"/>
  </p:normalViewPr>
  <p:slideViewPr>
    <p:cSldViewPr snapToGrid="0">
      <p:cViewPr varScale="1">
        <p:scale>
          <a:sx n="49" d="100"/>
          <a:sy n="49" d="100"/>
        </p:scale>
        <p:origin x="12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FBF42-F490-4367-9ABE-0863A91CF609}" type="datetimeFigureOut">
              <a:rPr lang="en-ZA" smtClean="0"/>
              <a:t>2026/07/01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28AA9F-F8E1-42A8-AB75-4CF73D809393}" type="slidenum">
              <a:rPr lang="en-ZA" smtClean="0"/>
              <a:t>‹#›</a:t>
            </a:fld>
            <a:endParaRPr lang="en-ZA"/>
          </a:p>
        </p:txBody>
      </p:sp>
    </p:spTree>
    <p:extLst>
      <p:ext uri="{BB962C8B-B14F-4D97-AF65-F5344CB8AC3E}">
        <p14:creationId xmlns:p14="http://schemas.microsoft.com/office/powerpoint/2010/main" val="4111053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ZA"/>
          </a:p>
        </p:txBody>
      </p:sp>
      <p:sp>
        <p:nvSpPr>
          <p:cNvPr id="4" name="Slide Number Placeholder 3"/>
          <p:cNvSpPr>
            <a:spLocks noGrp="1"/>
          </p:cNvSpPr>
          <p:nvPr>
            <p:ph type="sldNum" sz="quarter" idx="5"/>
          </p:nvPr>
        </p:nvSpPr>
        <p:spPr/>
        <p:txBody>
          <a:bodyPr/>
          <a:lstStyle/>
          <a:p>
            <a:fld id="{6128AA9F-F8E1-42A8-AB75-4CF73D809393}" type="slidenum">
              <a:rPr lang="en-ZA" smtClean="0"/>
              <a:t>1</a:t>
            </a:fld>
            <a:endParaRPr lang="en-ZA"/>
          </a:p>
        </p:txBody>
      </p:sp>
    </p:spTree>
    <p:extLst>
      <p:ext uri="{BB962C8B-B14F-4D97-AF65-F5344CB8AC3E}">
        <p14:creationId xmlns:p14="http://schemas.microsoft.com/office/powerpoint/2010/main" val="170430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00" dirty="0">
                <a:effectLst/>
                <a:latin typeface="Aptos" panose="020B0004020202020204" pitchFamily="34" charset="0"/>
                <a:ea typeface="Aptos" panose="020B0004020202020204" pitchFamily="34" charset="0"/>
                <a:cs typeface="Times New Roman" panose="02020603050405020304" pitchFamily="18" charset="0"/>
              </a:rPr>
              <a:t>Recognising the profound impact of ECD, the Department of Basic Education (DBE) has embarked on a strategic reorientation of the Basic Education sector to strengthen foundational learning. The DBE's 2030 Strategy provides the strategic direction to ensure universal access to quality ECD. This strategy sets an audacious goal: to ensure that every child in South Africa has access to quality early learning by 2030.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D03525-B855-47D1-835E-BD2355D7435D}" type="slidenum">
              <a:rPr kumimoji="0" lang="en-Z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7366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35D12-F18E-3567-5C4E-A6B46B256E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019F96-9489-1D52-2FCE-CC809DD6CF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2B4658-F809-7A09-8A9F-8550DC844DCF}"/>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B627802F-5511-B18D-2CE1-53BCD275D0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56C7B1-B800-46DD-B649-3E329D7E0733}" type="slidenum">
              <a:rPr kumimoji="0" lang="en-Z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71156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13D99-BF38-8335-EEE5-7C39F0767C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2542E1-268C-4E2C-7696-E3E548D808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753978-0568-68F8-E645-3E7BC28DC235}"/>
              </a:ext>
            </a:extLst>
          </p:cNvPr>
          <p:cNvSpPr>
            <a:spLocks noGrp="1"/>
          </p:cNvSpPr>
          <p:nvPr>
            <p:ph type="body" idx="1"/>
          </p:nvPr>
        </p:nvSpPr>
        <p:spPr/>
        <p:txBody>
          <a:bodyPr/>
          <a:lstStyle/>
          <a:p>
            <a:r>
              <a:rPr lang="en-ZA" dirty="0"/>
              <a:t>In the DBE’s 2030 strategy, it highlighted the need for a social compact, or a ‘whole-of-society’ approach to achieving the vision of universal access to quality ECD programmes. The DBE recently released a shared blueprint as a practical pathway to align and mobilise the entire early learning ecosystem from the government departments represented here today, to communities, ECD providers, families, NGOs, and funders. We represent the national network of support, and have the potential to create an enabling environment for the ecosystem to thrive. </a:t>
            </a:r>
          </a:p>
        </p:txBody>
      </p:sp>
      <p:sp>
        <p:nvSpPr>
          <p:cNvPr id="4" name="Slide Number Placeholder 3">
            <a:extLst>
              <a:ext uri="{FF2B5EF4-FFF2-40B4-BE49-F238E27FC236}">
                <a16:creationId xmlns:a16="http://schemas.microsoft.com/office/drawing/2014/main" id="{96B92903-277E-DD99-4C48-A9198EFD61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56C7B1-B800-46DD-B649-3E329D7E0733}" type="slidenum">
              <a:rPr kumimoji="0" lang="en-Z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2651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joint actions proposed in response to the Thrive by Five Index earlier in this presentation are all included in the Blueprint, along with 19 other actions for the entire ecosystem. We will be tracking our progress on these actions and provide feedback periodically on these actions. </a:t>
            </a:r>
          </a:p>
        </p:txBody>
      </p:sp>
      <p:sp>
        <p:nvSpPr>
          <p:cNvPr id="4" name="Slide Number Placeholder 3"/>
          <p:cNvSpPr>
            <a:spLocks noGrp="1"/>
          </p:cNvSpPr>
          <p:nvPr>
            <p:ph type="sldNum" sz="quarter" idx="5"/>
          </p:nvPr>
        </p:nvSpPr>
        <p:spPr/>
        <p:txBody>
          <a:bodyPr/>
          <a:lstStyle/>
          <a:p>
            <a:fld id="{D356C7B1-B800-46DD-B649-3E329D7E0733}" type="slidenum">
              <a:rPr lang="en-ZA" smtClean="0"/>
              <a:t>6</a:t>
            </a:fld>
            <a:endParaRPr lang="en-ZA"/>
          </a:p>
        </p:txBody>
      </p:sp>
    </p:spTree>
    <p:extLst>
      <p:ext uri="{BB962C8B-B14F-4D97-AF65-F5344CB8AC3E}">
        <p14:creationId xmlns:p14="http://schemas.microsoft.com/office/powerpoint/2010/main" val="185720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93C9F-7BC4-D13E-3723-F61669F1B1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BA459-B534-F24D-EB3C-F9C76FAFCC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A64243-AEB5-F662-CF09-FA6E8A1CED99}"/>
              </a:ext>
            </a:extLst>
          </p:cNvPr>
          <p:cNvSpPr>
            <a:spLocks noGrp="1"/>
          </p:cNvSpPr>
          <p:nvPr>
            <p:ph type="body" idx="1"/>
          </p:nvPr>
        </p:nvSpPr>
        <p:spPr/>
        <p:txBody>
          <a:bodyPr/>
          <a:lstStyle/>
          <a:p>
            <a:r>
              <a:rPr lang="en-ZA" dirty="0"/>
              <a:t>The joint actions proposed in response to the Thrive by Five Index earlier in this presentation are all included in the Blueprint, along with 19 other actions for the entire ecosystem. We will be tracking our progress on these actions and provide feedback periodically on these actions. </a:t>
            </a:r>
          </a:p>
        </p:txBody>
      </p:sp>
      <p:sp>
        <p:nvSpPr>
          <p:cNvPr id="4" name="Slide Number Placeholder 3">
            <a:extLst>
              <a:ext uri="{FF2B5EF4-FFF2-40B4-BE49-F238E27FC236}">
                <a16:creationId xmlns:a16="http://schemas.microsoft.com/office/drawing/2014/main" id="{956F8087-A9F5-DC55-9D8D-D668872581CE}"/>
              </a:ext>
            </a:extLst>
          </p:cNvPr>
          <p:cNvSpPr>
            <a:spLocks noGrp="1"/>
          </p:cNvSpPr>
          <p:nvPr>
            <p:ph type="sldNum" sz="quarter" idx="5"/>
          </p:nvPr>
        </p:nvSpPr>
        <p:spPr/>
        <p:txBody>
          <a:bodyPr/>
          <a:lstStyle/>
          <a:p>
            <a:fld id="{D356C7B1-B800-46DD-B649-3E329D7E0733}" type="slidenum">
              <a:rPr lang="en-ZA" smtClean="0"/>
              <a:t>7</a:t>
            </a:fld>
            <a:endParaRPr lang="en-ZA"/>
          </a:p>
        </p:txBody>
      </p:sp>
    </p:spTree>
    <p:extLst>
      <p:ext uri="{BB962C8B-B14F-4D97-AF65-F5344CB8AC3E}">
        <p14:creationId xmlns:p14="http://schemas.microsoft.com/office/powerpoint/2010/main" val="3282876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B9959-6DAA-925F-97DE-AFB85EB526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A22D7-CCE7-9A51-3EFF-0FDD27FA6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8EF0FE-63C4-A896-3205-0D1379B0E8C7}"/>
              </a:ext>
            </a:extLst>
          </p:cNvPr>
          <p:cNvSpPr>
            <a:spLocks noGrp="1"/>
          </p:cNvSpPr>
          <p:nvPr>
            <p:ph type="body" idx="1"/>
          </p:nvPr>
        </p:nvSpPr>
        <p:spPr/>
        <p:txBody>
          <a:bodyPr/>
          <a:lstStyle/>
          <a:p>
            <a:r>
              <a:rPr lang="en-ZA"/>
              <a:t>Break into smaller groups for brainstorming and then present feedback – be creative </a:t>
            </a:r>
          </a:p>
        </p:txBody>
      </p:sp>
      <p:sp>
        <p:nvSpPr>
          <p:cNvPr id="4" name="Slide Number Placeholder 3">
            <a:extLst>
              <a:ext uri="{FF2B5EF4-FFF2-40B4-BE49-F238E27FC236}">
                <a16:creationId xmlns:a16="http://schemas.microsoft.com/office/drawing/2014/main" id="{D92327B8-FDAD-0957-C8CA-693B9D6AA01B}"/>
              </a:ext>
            </a:extLst>
          </p:cNvPr>
          <p:cNvSpPr>
            <a:spLocks noGrp="1"/>
          </p:cNvSpPr>
          <p:nvPr>
            <p:ph type="sldNum" sz="quarter" idx="5"/>
          </p:nvPr>
        </p:nvSpPr>
        <p:spPr/>
        <p:txBody>
          <a:bodyPr/>
          <a:lstStyle/>
          <a:p>
            <a:fld id="{6128AA9F-F8E1-42A8-AB75-4CF73D809393}" type="slidenum">
              <a:rPr lang="en-ZA" smtClean="0"/>
              <a:t>10</a:t>
            </a:fld>
            <a:endParaRPr lang="en-ZA"/>
          </a:p>
        </p:txBody>
      </p:sp>
    </p:spTree>
    <p:extLst>
      <p:ext uri="{BB962C8B-B14F-4D97-AF65-F5344CB8AC3E}">
        <p14:creationId xmlns:p14="http://schemas.microsoft.com/office/powerpoint/2010/main" val="155862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8">
            <a:extLst>
              <a:ext uri="{FF2B5EF4-FFF2-40B4-BE49-F238E27FC236}">
                <a16:creationId xmlns:a16="http://schemas.microsoft.com/office/drawing/2014/main" id="{9F9EA4EB-9ACD-6B2E-F2F9-2FDCDE94EF22}"/>
              </a:ext>
            </a:extLst>
          </p:cNvPr>
          <p:cNvSpPr>
            <a:spLocks noGrp="1"/>
          </p:cNvSpPr>
          <p:nvPr>
            <p:ph type="title"/>
          </p:nvPr>
        </p:nvSpPr>
        <p:spPr>
          <a:xfrm>
            <a:off x="484517" y="1607329"/>
            <a:ext cx="10515600" cy="1325563"/>
          </a:xfrm>
        </p:spPr>
        <p:txBody>
          <a:bodyPr>
            <a:normAutofit/>
          </a:bodyPr>
          <a:lstStyle>
            <a:lvl1pPr>
              <a:defRPr sz="3600" b="1">
                <a:solidFill>
                  <a:schemeClr val="bg1"/>
                </a:solidFill>
                <a:latin typeface="Century Gothic" panose="020B0502020202020204" pitchFamily="34" charset="0"/>
              </a:defRPr>
            </a:lvl1pPr>
          </a:lstStyle>
          <a:p>
            <a:r>
              <a:rPr lang="en-US"/>
              <a:t>Click to edit Master title style</a:t>
            </a:r>
            <a:endParaRPr lang="en-ZA"/>
          </a:p>
        </p:txBody>
      </p:sp>
    </p:spTree>
    <p:extLst>
      <p:ext uri="{BB962C8B-B14F-4D97-AF65-F5344CB8AC3E}">
        <p14:creationId xmlns:p14="http://schemas.microsoft.com/office/powerpoint/2010/main" val="2202259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8678-5996-1818-15F5-33723202E29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575A7980-996E-5474-8336-2FDFD386E1E6}"/>
              </a:ext>
            </a:extLst>
          </p:cNvPr>
          <p:cNvSpPr>
            <a:spLocks noGrp="1"/>
          </p:cNvSpPr>
          <p:nvPr>
            <p:ph type="dt" sz="half" idx="10"/>
          </p:nvPr>
        </p:nvSpPr>
        <p:spPr/>
        <p:txBody>
          <a:bodyPr/>
          <a:lstStyle/>
          <a:p>
            <a:fld id="{72CCE6E5-1447-4395-9D2A-457C8D872DAC}" type="datetimeFigureOut">
              <a:rPr lang="en-ZA" smtClean="0"/>
              <a:t>2026/07/01</a:t>
            </a:fld>
            <a:endParaRPr lang="en-ZA"/>
          </a:p>
        </p:txBody>
      </p:sp>
      <p:sp>
        <p:nvSpPr>
          <p:cNvPr id="4" name="Footer Placeholder 3">
            <a:extLst>
              <a:ext uri="{FF2B5EF4-FFF2-40B4-BE49-F238E27FC236}">
                <a16:creationId xmlns:a16="http://schemas.microsoft.com/office/drawing/2014/main" id="{1DD19EEF-C02B-6BE0-41DC-0C3E1BDCE2B7}"/>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1502969E-06F2-A9CF-E902-C45CD7646798}"/>
              </a:ext>
            </a:extLst>
          </p:cNvPr>
          <p:cNvSpPr>
            <a:spLocks noGrp="1"/>
          </p:cNvSpPr>
          <p:nvPr>
            <p:ph type="sldNum" sz="quarter" idx="12"/>
          </p:nvPr>
        </p:nvSpPr>
        <p:spPr/>
        <p:txBody>
          <a:bodyPr/>
          <a:lstStyle/>
          <a:p>
            <a:fld id="{324AC9A8-4EA5-4C75-AAEA-0F0C9310739A}" type="slidenum">
              <a:rPr lang="en-ZA" smtClean="0"/>
              <a:t>‹#›</a:t>
            </a:fld>
            <a:endParaRPr lang="en-ZA"/>
          </a:p>
        </p:txBody>
      </p:sp>
    </p:spTree>
    <p:extLst>
      <p:ext uri="{BB962C8B-B14F-4D97-AF65-F5344CB8AC3E}">
        <p14:creationId xmlns:p14="http://schemas.microsoft.com/office/powerpoint/2010/main" val="2159514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9A9D6-CFD8-7BF8-F6F6-769B68757609}"/>
              </a:ext>
            </a:extLst>
          </p:cNvPr>
          <p:cNvSpPr>
            <a:spLocks noGrp="1"/>
          </p:cNvSpPr>
          <p:nvPr>
            <p:ph type="dt" sz="half" idx="10"/>
          </p:nvPr>
        </p:nvSpPr>
        <p:spPr/>
        <p:txBody>
          <a:bodyPr/>
          <a:lstStyle/>
          <a:p>
            <a:fld id="{72CCE6E5-1447-4395-9D2A-457C8D872DAC}" type="datetimeFigureOut">
              <a:rPr lang="en-ZA" smtClean="0"/>
              <a:t>2026/07/01</a:t>
            </a:fld>
            <a:endParaRPr lang="en-ZA"/>
          </a:p>
        </p:txBody>
      </p:sp>
      <p:sp>
        <p:nvSpPr>
          <p:cNvPr id="3" name="Footer Placeholder 2">
            <a:extLst>
              <a:ext uri="{FF2B5EF4-FFF2-40B4-BE49-F238E27FC236}">
                <a16:creationId xmlns:a16="http://schemas.microsoft.com/office/drawing/2014/main" id="{F87C862D-09B3-BFC6-7B96-BDA63F3DE7C1}"/>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2BEC5160-691A-8B23-7656-CD3B26041587}"/>
              </a:ext>
            </a:extLst>
          </p:cNvPr>
          <p:cNvSpPr>
            <a:spLocks noGrp="1"/>
          </p:cNvSpPr>
          <p:nvPr>
            <p:ph type="sldNum" sz="quarter" idx="12"/>
          </p:nvPr>
        </p:nvSpPr>
        <p:spPr/>
        <p:txBody>
          <a:bodyPr/>
          <a:lstStyle/>
          <a:p>
            <a:fld id="{324AC9A8-4EA5-4C75-AAEA-0F0C9310739A}" type="slidenum">
              <a:rPr lang="en-ZA" smtClean="0"/>
              <a:t>‹#›</a:t>
            </a:fld>
            <a:endParaRPr lang="en-ZA"/>
          </a:p>
        </p:txBody>
      </p:sp>
    </p:spTree>
    <p:extLst>
      <p:ext uri="{BB962C8B-B14F-4D97-AF65-F5344CB8AC3E}">
        <p14:creationId xmlns:p14="http://schemas.microsoft.com/office/powerpoint/2010/main" val="1545580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9F2C3-6C80-D832-C9D9-077731E0D2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430112F-ECA9-23FF-C379-3C5FA73B3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95B8F8AE-C105-D9F1-C97F-8A15908D30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B99B6B-45C1-2702-ADA7-AE75D51D30D7}"/>
              </a:ext>
            </a:extLst>
          </p:cNvPr>
          <p:cNvSpPr>
            <a:spLocks noGrp="1"/>
          </p:cNvSpPr>
          <p:nvPr>
            <p:ph type="dt" sz="half" idx="10"/>
          </p:nvPr>
        </p:nvSpPr>
        <p:spPr/>
        <p:txBody>
          <a:bodyPr/>
          <a:lstStyle/>
          <a:p>
            <a:fld id="{72CCE6E5-1447-4395-9D2A-457C8D872DAC}" type="datetimeFigureOut">
              <a:rPr lang="en-ZA" smtClean="0"/>
              <a:t>2026/07/01</a:t>
            </a:fld>
            <a:endParaRPr lang="en-ZA"/>
          </a:p>
        </p:txBody>
      </p:sp>
      <p:sp>
        <p:nvSpPr>
          <p:cNvPr id="6" name="Footer Placeholder 5">
            <a:extLst>
              <a:ext uri="{FF2B5EF4-FFF2-40B4-BE49-F238E27FC236}">
                <a16:creationId xmlns:a16="http://schemas.microsoft.com/office/drawing/2014/main" id="{4C8B0EF6-8344-0A2D-6231-14CCAA6E644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1671883-B104-2F06-7CEC-A2D2F347E032}"/>
              </a:ext>
            </a:extLst>
          </p:cNvPr>
          <p:cNvSpPr>
            <a:spLocks noGrp="1"/>
          </p:cNvSpPr>
          <p:nvPr>
            <p:ph type="sldNum" sz="quarter" idx="12"/>
          </p:nvPr>
        </p:nvSpPr>
        <p:spPr/>
        <p:txBody>
          <a:bodyPr/>
          <a:lstStyle/>
          <a:p>
            <a:fld id="{324AC9A8-4EA5-4C75-AAEA-0F0C9310739A}" type="slidenum">
              <a:rPr lang="en-ZA" smtClean="0"/>
              <a:t>‹#›</a:t>
            </a:fld>
            <a:endParaRPr lang="en-ZA"/>
          </a:p>
        </p:txBody>
      </p:sp>
    </p:spTree>
    <p:extLst>
      <p:ext uri="{BB962C8B-B14F-4D97-AF65-F5344CB8AC3E}">
        <p14:creationId xmlns:p14="http://schemas.microsoft.com/office/powerpoint/2010/main" val="3309516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FE848-E72F-534A-A9EF-1949487B75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C2918645-3297-F503-563D-CBBB40A50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2F4D5D2C-8643-D55D-C201-B5906A42E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97D21B-1536-BBD8-5265-FF578B63CB90}"/>
              </a:ext>
            </a:extLst>
          </p:cNvPr>
          <p:cNvSpPr>
            <a:spLocks noGrp="1"/>
          </p:cNvSpPr>
          <p:nvPr>
            <p:ph type="dt" sz="half" idx="10"/>
          </p:nvPr>
        </p:nvSpPr>
        <p:spPr/>
        <p:txBody>
          <a:bodyPr/>
          <a:lstStyle/>
          <a:p>
            <a:fld id="{72CCE6E5-1447-4395-9D2A-457C8D872DAC}" type="datetimeFigureOut">
              <a:rPr lang="en-ZA" smtClean="0"/>
              <a:t>2026/07/01</a:t>
            </a:fld>
            <a:endParaRPr lang="en-ZA"/>
          </a:p>
        </p:txBody>
      </p:sp>
      <p:sp>
        <p:nvSpPr>
          <p:cNvPr id="6" name="Footer Placeholder 5">
            <a:extLst>
              <a:ext uri="{FF2B5EF4-FFF2-40B4-BE49-F238E27FC236}">
                <a16:creationId xmlns:a16="http://schemas.microsoft.com/office/drawing/2014/main" id="{6ADA4AFB-3ECE-C162-D328-3C5F265493A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CC5BC25-799F-FE21-EF03-D697F7CF6E9E}"/>
              </a:ext>
            </a:extLst>
          </p:cNvPr>
          <p:cNvSpPr>
            <a:spLocks noGrp="1"/>
          </p:cNvSpPr>
          <p:nvPr>
            <p:ph type="sldNum" sz="quarter" idx="12"/>
          </p:nvPr>
        </p:nvSpPr>
        <p:spPr/>
        <p:txBody>
          <a:bodyPr/>
          <a:lstStyle/>
          <a:p>
            <a:fld id="{324AC9A8-4EA5-4C75-AAEA-0F0C9310739A}" type="slidenum">
              <a:rPr lang="en-ZA" smtClean="0"/>
              <a:t>‹#›</a:t>
            </a:fld>
            <a:endParaRPr lang="en-ZA"/>
          </a:p>
        </p:txBody>
      </p:sp>
    </p:spTree>
    <p:extLst>
      <p:ext uri="{BB962C8B-B14F-4D97-AF65-F5344CB8AC3E}">
        <p14:creationId xmlns:p14="http://schemas.microsoft.com/office/powerpoint/2010/main" val="1185972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AAF3B-DF24-3BB7-1918-91E5B076AF8F}"/>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37D8C5C-87FB-6AEA-50FB-059272FF79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98109F5-E519-8BA7-FFAE-88D5D8DEE219}"/>
              </a:ext>
            </a:extLst>
          </p:cNvPr>
          <p:cNvSpPr>
            <a:spLocks noGrp="1"/>
          </p:cNvSpPr>
          <p:nvPr>
            <p:ph type="dt" sz="half" idx="10"/>
          </p:nvPr>
        </p:nvSpPr>
        <p:spPr/>
        <p:txBody>
          <a:bodyPr/>
          <a:lstStyle/>
          <a:p>
            <a:fld id="{72CCE6E5-1447-4395-9D2A-457C8D872DAC}" type="datetimeFigureOut">
              <a:rPr lang="en-ZA" smtClean="0"/>
              <a:t>2026/07/01</a:t>
            </a:fld>
            <a:endParaRPr lang="en-ZA"/>
          </a:p>
        </p:txBody>
      </p:sp>
      <p:sp>
        <p:nvSpPr>
          <p:cNvPr id="5" name="Footer Placeholder 4">
            <a:extLst>
              <a:ext uri="{FF2B5EF4-FFF2-40B4-BE49-F238E27FC236}">
                <a16:creationId xmlns:a16="http://schemas.microsoft.com/office/drawing/2014/main" id="{1B043D8C-3A80-67C5-AAE3-F5E5C434996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788B28A-DBA1-D335-EC0C-45A15A929868}"/>
              </a:ext>
            </a:extLst>
          </p:cNvPr>
          <p:cNvSpPr>
            <a:spLocks noGrp="1"/>
          </p:cNvSpPr>
          <p:nvPr>
            <p:ph type="sldNum" sz="quarter" idx="12"/>
          </p:nvPr>
        </p:nvSpPr>
        <p:spPr/>
        <p:txBody>
          <a:bodyPr/>
          <a:lstStyle/>
          <a:p>
            <a:fld id="{324AC9A8-4EA5-4C75-AAEA-0F0C9310739A}" type="slidenum">
              <a:rPr lang="en-ZA" smtClean="0"/>
              <a:t>‹#›</a:t>
            </a:fld>
            <a:endParaRPr lang="en-ZA"/>
          </a:p>
        </p:txBody>
      </p:sp>
    </p:spTree>
    <p:extLst>
      <p:ext uri="{BB962C8B-B14F-4D97-AF65-F5344CB8AC3E}">
        <p14:creationId xmlns:p14="http://schemas.microsoft.com/office/powerpoint/2010/main" val="1601191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97916B-E951-E26B-9D06-2C0E4038E9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FC77278F-20F1-5610-0381-DC39B5F8BD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29921C1-A6A1-BEE8-C8D8-383AF6106BB1}"/>
              </a:ext>
            </a:extLst>
          </p:cNvPr>
          <p:cNvSpPr>
            <a:spLocks noGrp="1"/>
          </p:cNvSpPr>
          <p:nvPr>
            <p:ph type="dt" sz="half" idx="10"/>
          </p:nvPr>
        </p:nvSpPr>
        <p:spPr/>
        <p:txBody>
          <a:bodyPr/>
          <a:lstStyle/>
          <a:p>
            <a:fld id="{72CCE6E5-1447-4395-9D2A-457C8D872DAC}" type="datetimeFigureOut">
              <a:rPr lang="en-ZA" smtClean="0"/>
              <a:t>2026/07/01</a:t>
            </a:fld>
            <a:endParaRPr lang="en-ZA"/>
          </a:p>
        </p:txBody>
      </p:sp>
      <p:sp>
        <p:nvSpPr>
          <p:cNvPr id="5" name="Footer Placeholder 4">
            <a:extLst>
              <a:ext uri="{FF2B5EF4-FFF2-40B4-BE49-F238E27FC236}">
                <a16:creationId xmlns:a16="http://schemas.microsoft.com/office/drawing/2014/main" id="{22558196-855C-0497-C360-80D6CA671E1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4D95261-2BE6-C886-888E-A2FCFFFD7F33}"/>
              </a:ext>
            </a:extLst>
          </p:cNvPr>
          <p:cNvSpPr>
            <a:spLocks noGrp="1"/>
          </p:cNvSpPr>
          <p:nvPr>
            <p:ph type="sldNum" sz="quarter" idx="12"/>
          </p:nvPr>
        </p:nvSpPr>
        <p:spPr/>
        <p:txBody>
          <a:bodyPr/>
          <a:lstStyle/>
          <a:p>
            <a:fld id="{324AC9A8-4EA5-4C75-AAEA-0F0C9310739A}" type="slidenum">
              <a:rPr lang="en-ZA" smtClean="0"/>
              <a:t>‹#›</a:t>
            </a:fld>
            <a:endParaRPr lang="en-ZA"/>
          </a:p>
        </p:txBody>
      </p:sp>
    </p:spTree>
    <p:extLst>
      <p:ext uri="{BB962C8B-B14F-4D97-AF65-F5344CB8AC3E}">
        <p14:creationId xmlns:p14="http://schemas.microsoft.com/office/powerpoint/2010/main" val="3479838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EF0882-24DF-F743-BD4B-BDB947BECA69}"/>
              </a:ext>
            </a:extLst>
          </p:cNvPr>
          <p:cNvPicPr>
            <a:picLocks noChangeAspect="1"/>
          </p:cNvPicPr>
          <p:nvPr userDrawn="1"/>
        </p:nvPicPr>
        <p:blipFill>
          <a:blip r:embed="rId2"/>
          <a:srcRect t="707" b="707"/>
          <a:stretch/>
        </p:blipFill>
        <p:spPr>
          <a:xfrm>
            <a:off x="0" y="96982"/>
            <a:ext cx="12192000" cy="6761018"/>
          </a:xfrm>
          <a:prstGeom prst="rect">
            <a:avLst/>
          </a:prstGeom>
        </p:spPr>
      </p:pic>
      <p:sp>
        <p:nvSpPr>
          <p:cNvPr id="10" name="Title 1">
            <a:extLst>
              <a:ext uri="{FF2B5EF4-FFF2-40B4-BE49-F238E27FC236}">
                <a16:creationId xmlns:a16="http://schemas.microsoft.com/office/drawing/2014/main" id="{5FD5964A-0AFF-36CE-371E-848733AB4D96}"/>
              </a:ext>
            </a:extLst>
          </p:cNvPr>
          <p:cNvSpPr>
            <a:spLocks noGrp="1"/>
          </p:cNvSpPr>
          <p:nvPr>
            <p:ph type="title"/>
          </p:nvPr>
        </p:nvSpPr>
        <p:spPr>
          <a:xfrm>
            <a:off x="838200" y="1661617"/>
            <a:ext cx="10515600" cy="1325563"/>
          </a:xfrm>
        </p:spPr>
        <p:txBody>
          <a:bodyPr/>
          <a:lstStyle/>
          <a:p>
            <a:r>
              <a:rPr lang="en-GB"/>
              <a:t>Click to edit Master title style</a:t>
            </a:r>
            <a:endParaRPr lang="en-US"/>
          </a:p>
        </p:txBody>
      </p:sp>
      <p:sp>
        <p:nvSpPr>
          <p:cNvPr id="11" name="Content Placeholder 2">
            <a:extLst>
              <a:ext uri="{FF2B5EF4-FFF2-40B4-BE49-F238E27FC236}">
                <a16:creationId xmlns:a16="http://schemas.microsoft.com/office/drawing/2014/main" id="{276AA10B-D7B3-E68E-A743-62026167BD73}"/>
              </a:ext>
            </a:extLst>
          </p:cNvPr>
          <p:cNvSpPr>
            <a:spLocks noGrp="1"/>
          </p:cNvSpPr>
          <p:nvPr>
            <p:ph idx="1"/>
          </p:nvPr>
        </p:nvSpPr>
        <p:spPr>
          <a:xfrm>
            <a:off x="838200" y="3090574"/>
            <a:ext cx="10515600" cy="28856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4493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256B2-D142-A860-AEDA-798C41EFB2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ED81F7B5-C337-B549-CDE1-8E6BEDDBCF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F2E0DB74-9C22-AB8A-DDD7-86B70F134CD3}"/>
              </a:ext>
            </a:extLst>
          </p:cNvPr>
          <p:cNvSpPr>
            <a:spLocks noGrp="1"/>
          </p:cNvSpPr>
          <p:nvPr>
            <p:ph type="dt" sz="half" idx="10"/>
          </p:nvPr>
        </p:nvSpPr>
        <p:spPr/>
        <p:txBody>
          <a:bodyPr/>
          <a:lstStyle/>
          <a:p>
            <a:fld id="{7BC4DC01-191C-41D0-9E11-657A08020CF4}" type="datetimeFigureOut">
              <a:rPr lang="en-ZA" smtClean="0"/>
              <a:t>2026/07/01</a:t>
            </a:fld>
            <a:endParaRPr lang="en-ZA"/>
          </a:p>
        </p:txBody>
      </p:sp>
      <p:sp>
        <p:nvSpPr>
          <p:cNvPr id="5" name="Footer Placeholder 4">
            <a:extLst>
              <a:ext uri="{FF2B5EF4-FFF2-40B4-BE49-F238E27FC236}">
                <a16:creationId xmlns:a16="http://schemas.microsoft.com/office/drawing/2014/main" id="{32D63D2A-CA1C-0475-0F2F-C27A719C341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4EF24B2-882D-4CD7-C797-69F886800D7B}"/>
              </a:ext>
            </a:extLst>
          </p:cNvPr>
          <p:cNvSpPr>
            <a:spLocks noGrp="1"/>
          </p:cNvSpPr>
          <p:nvPr>
            <p:ph type="sldNum" sz="quarter" idx="12"/>
          </p:nvPr>
        </p:nvSpPr>
        <p:spPr/>
        <p:txBody>
          <a:bodyPr/>
          <a:lstStyle/>
          <a:p>
            <a:fld id="{CB9528E1-21F9-406A-9BEE-FF676681BBA7}" type="slidenum">
              <a:rPr lang="en-ZA" smtClean="0"/>
              <a:t>‹#›</a:t>
            </a:fld>
            <a:endParaRPr lang="en-ZA"/>
          </a:p>
        </p:txBody>
      </p:sp>
    </p:spTree>
    <p:extLst>
      <p:ext uri="{BB962C8B-B14F-4D97-AF65-F5344CB8AC3E}">
        <p14:creationId xmlns:p14="http://schemas.microsoft.com/office/powerpoint/2010/main" val="694635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256B2-D142-A860-AEDA-798C41EFB2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ED81F7B5-C337-B549-CDE1-8E6BEDDBCF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F2E0DB74-9C22-AB8A-DDD7-86B70F134CD3}"/>
              </a:ext>
            </a:extLst>
          </p:cNvPr>
          <p:cNvSpPr>
            <a:spLocks noGrp="1"/>
          </p:cNvSpPr>
          <p:nvPr>
            <p:ph type="dt" sz="half" idx="10"/>
          </p:nvPr>
        </p:nvSpPr>
        <p:spPr/>
        <p:txBody>
          <a:bodyPr/>
          <a:lstStyle/>
          <a:p>
            <a:fld id="{7BC4DC01-191C-41D0-9E11-657A08020CF4}" type="datetimeFigureOut">
              <a:rPr lang="en-ZA" smtClean="0"/>
              <a:t>2026/07/01</a:t>
            </a:fld>
            <a:endParaRPr lang="en-ZA"/>
          </a:p>
        </p:txBody>
      </p:sp>
      <p:sp>
        <p:nvSpPr>
          <p:cNvPr id="5" name="Footer Placeholder 4">
            <a:extLst>
              <a:ext uri="{FF2B5EF4-FFF2-40B4-BE49-F238E27FC236}">
                <a16:creationId xmlns:a16="http://schemas.microsoft.com/office/drawing/2014/main" id="{32D63D2A-CA1C-0475-0F2F-C27A719C341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4EF24B2-882D-4CD7-C797-69F886800D7B}"/>
              </a:ext>
            </a:extLst>
          </p:cNvPr>
          <p:cNvSpPr>
            <a:spLocks noGrp="1"/>
          </p:cNvSpPr>
          <p:nvPr>
            <p:ph type="sldNum" sz="quarter" idx="12"/>
          </p:nvPr>
        </p:nvSpPr>
        <p:spPr/>
        <p:txBody>
          <a:bodyPr/>
          <a:lstStyle/>
          <a:p>
            <a:fld id="{CB9528E1-21F9-406A-9BEE-FF676681BBA7}" type="slidenum">
              <a:rPr lang="en-ZA" smtClean="0"/>
              <a:t>‹#›</a:t>
            </a:fld>
            <a:endParaRPr lang="en-ZA"/>
          </a:p>
        </p:txBody>
      </p:sp>
    </p:spTree>
    <p:extLst>
      <p:ext uri="{BB962C8B-B14F-4D97-AF65-F5344CB8AC3E}">
        <p14:creationId xmlns:p14="http://schemas.microsoft.com/office/powerpoint/2010/main" val="1257619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60701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5E05-2B1D-9DE0-8453-DEC87CD25B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76B97345-AE48-9CBE-99F3-D9EFCAE1E6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A55B784-B97A-C3D9-5D58-C54639514D3C}"/>
              </a:ext>
            </a:extLst>
          </p:cNvPr>
          <p:cNvSpPr>
            <a:spLocks noGrp="1"/>
          </p:cNvSpPr>
          <p:nvPr>
            <p:ph type="dt" sz="half" idx="10"/>
          </p:nvPr>
        </p:nvSpPr>
        <p:spPr/>
        <p:txBody>
          <a:bodyPr/>
          <a:lstStyle/>
          <a:p>
            <a:fld id="{72CCE6E5-1447-4395-9D2A-457C8D872DAC}" type="datetimeFigureOut">
              <a:rPr lang="en-ZA" smtClean="0"/>
              <a:t>2026/07/01</a:t>
            </a:fld>
            <a:endParaRPr lang="en-ZA"/>
          </a:p>
        </p:txBody>
      </p:sp>
      <p:sp>
        <p:nvSpPr>
          <p:cNvPr id="5" name="Footer Placeholder 4">
            <a:extLst>
              <a:ext uri="{FF2B5EF4-FFF2-40B4-BE49-F238E27FC236}">
                <a16:creationId xmlns:a16="http://schemas.microsoft.com/office/drawing/2014/main" id="{5375C432-8A7F-08C4-8BE2-A8D0F278F6F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B79E4DE-301B-AD55-2F81-A6C82E149B39}"/>
              </a:ext>
            </a:extLst>
          </p:cNvPr>
          <p:cNvSpPr>
            <a:spLocks noGrp="1"/>
          </p:cNvSpPr>
          <p:nvPr>
            <p:ph type="sldNum" sz="quarter" idx="12"/>
          </p:nvPr>
        </p:nvSpPr>
        <p:spPr/>
        <p:txBody>
          <a:bodyPr/>
          <a:lstStyle/>
          <a:p>
            <a:fld id="{324AC9A8-4EA5-4C75-AAEA-0F0C9310739A}" type="slidenum">
              <a:rPr lang="en-ZA" smtClean="0"/>
              <a:t>‹#›</a:t>
            </a:fld>
            <a:endParaRPr lang="en-ZA"/>
          </a:p>
        </p:txBody>
      </p:sp>
    </p:spTree>
    <p:extLst>
      <p:ext uri="{BB962C8B-B14F-4D97-AF65-F5344CB8AC3E}">
        <p14:creationId xmlns:p14="http://schemas.microsoft.com/office/powerpoint/2010/main" val="2727597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F293-4706-32F2-63A6-F95FA6CB69E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E46C4FDD-832B-7258-79FC-FBE624F4F9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416FCD4-58B2-2B72-8D6B-CF8A949D9659}"/>
              </a:ext>
            </a:extLst>
          </p:cNvPr>
          <p:cNvSpPr>
            <a:spLocks noGrp="1"/>
          </p:cNvSpPr>
          <p:nvPr>
            <p:ph type="dt" sz="half" idx="10"/>
          </p:nvPr>
        </p:nvSpPr>
        <p:spPr/>
        <p:txBody>
          <a:bodyPr/>
          <a:lstStyle/>
          <a:p>
            <a:fld id="{72CCE6E5-1447-4395-9D2A-457C8D872DAC}" type="datetimeFigureOut">
              <a:rPr lang="en-ZA" smtClean="0"/>
              <a:t>2026/07/01</a:t>
            </a:fld>
            <a:endParaRPr lang="en-ZA"/>
          </a:p>
        </p:txBody>
      </p:sp>
      <p:sp>
        <p:nvSpPr>
          <p:cNvPr id="5" name="Footer Placeholder 4">
            <a:extLst>
              <a:ext uri="{FF2B5EF4-FFF2-40B4-BE49-F238E27FC236}">
                <a16:creationId xmlns:a16="http://schemas.microsoft.com/office/drawing/2014/main" id="{BC387977-0704-844C-9AA0-C55ADD0ADD2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DCEC165-FA19-60EC-DEBB-6F7CDCD40322}"/>
              </a:ext>
            </a:extLst>
          </p:cNvPr>
          <p:cNvSpPr>
            <a:spLocks noGrp="1"/>
          </p:cNvSpPr>
          <p:nvPr>
            <p:ph type="sldNum" sz="quarter" idx="12"/>
          </p:nvPr>
        </p:nvSpPr>
        <p:spPr/>
        <p:txBody>
          <a:bodyPr/>
          <a:lstStyle/>
          <a:p>
            <a:fld id="{324AC9A8-4EA5-4C75-AAEA-0F0C9310739A}" type="slidenum">
              <a:rPr lang="en-ZA" smtClean="0"/>
              <a:t>‹#›</a:t>
            </a:fld>
            <a:endParaRPr lang="en-ZA"/>
          </a:p>
        </p:txBody>
      </p:sp>
    </p:spTree>
    <p:extLst>
      <p:ext uri="{BB962C8B-B14F-4D97-AF65-F5344CB8AC3E}">
        <p14:creationId xmlns:p14="http://schemas.microsoft.com/office/powerpoint/2010/main" val="812650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2EC0F-9EE9-E3A4-0FC3-9B37E503C1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7F05A308-D927-DD5F-6878-03E609798E1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11665D-42D6-6285-8D36-02E533EDB99D}"/>
              </a:ext>
            </a:extLst>
          </p:cNvPr>
          <p:cNvSpPr>
            <a:spLocks noGrp="1"/>
          </p:cNvSpPr>
          <p:nvPr>
            <p:ph type="dt" sz="half" idx="10"/>
          </p:nvPr>
        </p:nvSpPr>
        <p:spPr/>
        <p:txBody>
          <a:bodyPr/>
          <a:lstStyle/>
          <a:p>
            <a:fld id="{72CCE6E5-1447-4395-9D2A-457C8D872DAC}" type="datetimeFigureOut">
              <a:rPr lang="en-ZA" smtClean="0"/>
              <a:t>2026/07/01</a:t>
            </a:fld>
            <a:endParaRPr lang="en-ZA"/>
          </a:p>
        </p:txBody>
      </p:sp>
      <p:sp>
        <p:nvSpPr>
          <p:cNvPr id="5" name="Footer Placeholder 4">
            <a:extLst>
              <a:ext uri="{FF2B5EF4-FFF2-40B4-BE49-F238E27FC236}">
                <a16:creationId xmlns:a16="http://schemas.microsoft.com/office/drawing/2014/main" id="{BB5A00A9-1507-E12F-C2B4-E487881F540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5E35749-4A96-B0EE-64DF-4B816233F186}"/>
              </a:ext>
            </a:extLst>
          </p:cNvPr>
          <p:cNvSpPr>
            <a:spLocks noGrp="1"/>
          </p:cNvSpPr>
          <p:nvPr>
            <p:ph type="sldNum" sz="quarter" idx="12"/>
          </p:nvPr>
        </p:nvSpPr>
        <p:spPr/>
        <p:txBody>
          <a:bodyPr/>
          <a:lstStyle/>
          <a:p>
            <a:fld id="{324AC9A8-4EA5-4C75-AAEA-0F0C9310739A}" type="slidenum">
              <a:rPr lang="en-ZA" smtClean="0"/>
              <a:t>‹#›</a:t>
            </a:fld>
            <a:endParaRPr lang="en-ZA"/>
          </a:p>
        </p:txBody>
      </p:sp>
    </p:spTree>
    <p:extLst>
      <p:ext uri="{BB962C8B-B14F-4D97-AF65-F5344CB8AC3E}">
        <p14:creationId xmlns:p14="http://schemas.microsoft.com/office/powerpoint/2010/main" val="120669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7A29-E570-9D65-145F-F11F5F32D46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DE43F29-6FCF-F5EE-A008-20F747033C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4D7A2E0F-6EDD-7227-2A0C-498D9D47A3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1AF4D274-516F-0355-1FE2-CC4552214776}"/>
              </a:ext>
            </a:extLst>
          </p:cNvPr>
          <p:cNvSpPr>
            <a:spLocks noGrp="1"/>
          </p:cNvSpPr>
          <p:nvPr>
            <p:ph type="dt" sz="half" idx="10"/>
          </p:nvPr>
        </p:nvSpPr>
        <p:spPr/>
        <p:txBody>
          <a:bodyPr/>
          <a:lstStyle/>
          <a:p>
            <a:fld id="{72CCE6E5-1447-4395-9D2A-457C8D872DAC}" type="datetimeFigureOut">
              <a:rPr lang="en-ZA" smtClean="0"/>
              <a:t>2026/07/01</a:t>
            </a:fld>
            <a:endParaRPr lang="en-ZA"/>
          </a:p>
        </p:txBody>
      </p:sp>
      <p:sp>
        <p:nvSpPr>
          <p:cNvPr id="6" name="Footer Placeholder 5">
            <a:extLst>
              <a:ext uri="{FF2B5EF4-FFF2-40B4-BE49-F238E27FC236}">
                <a16:creationId xmlns:a16="http://schemas.microsoft.com/office/drawing/2014/main" id="{00756A50-3327-64AC-DF9C-CAC0B82EB00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E3A97C0-4DA5-7691-2E8D-404A9921B05C}"/>
              </a:ext>
            </a:extLst>
          </p:cNvPr>
          <p:cNvSpPr>
            <a:spLocks noGrp="1"/>
          </p:cNvSpPr>
          <p:nvPr>
            <p:ph type="sldNum" sz="quarter" idx="12"/>
          </p:nvPr>
        </p:nvSpPr>
        <p:spPr/>
        <p:txBody>
          <a:bodyPr/>
          <a:lstStyle/>
          <a:p>
            <a:fld id="{324AC9A8-4EA5-4C75-AAEA-0F0C9310739A}" type="slidenum">
              <a:rPr lang="en-ZA" smtClean="0"/>
              <a:t>‹#›</a:t>
            </a:fld>
            <a:endParaRPr lang="en-ZA"/>
          </a:p>
        </p:txBody>
      </p:sp>
    </p:spTree>
    <p:extLst>
      <p:ext uri="{BB962C8B-B14F-4D97-AF65-F5344CB8AC3E}">
        <p14:creationId xmlns:p14="http://schemas.microsoft.com/office/powerpoint/2010/main" val="1801723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42FAA-9AEC-37E6-8581-11E271604462}"/>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7788A749-932F-4F58-930C-A89A0A42C2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D573EE-CBEC-C656-1772-E4152CC36B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1ADDFD31-CC7C-3A30-2BE5-AF511917C3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B3CDED-9CFA-AAC9-75CF-B2D3CB59EA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570050E3-0644-4624-0449-265C6F2DD654}"/>
              </a:ext>
            </a:extLst>
          </p:cNvPr>
          <p:cNvSpPr>
            <a:spLocks noGrp="1"/>
          </p:cNvSpPr>
          <p:nvPr>
            <p:ph type="dt" sz="half" idx="10"/>
          </p:nvPr>
        </p:nvSpPr>
        <p:spPr/>
        <p:txBody>
          <a:bodyPr/>
          <a:lstStyle/>
          <a:p>
            <a:fld id="{72CCE6E5-1447-4395-9D2A-457C8D872DAC}" type="datetimeFigureOut">
              <a:rPr lang="en-ZA" smtClean="0"/>
              <a:t>2026/07/01</a:t>
            </a:fld>
            <a:endParaRPr lang="en-ZA"/>
          </a:p>
        </p:txBody>
      </p:sp>
      <p:sp>
        <p:nvSpPr>
          <p:cNvPr id="8" name="Footer Placeholder 7">
            <a:extLst>
              <a:ext uri="{FF2B5EF4-FFF2-40B4-BE49-F238E27FC236}">
                <a16:creationId xmlns:a16="http://schemas.microsoft.com/office/drawing/2014/main" id="{996CE72D-B673-246D-A634-EA26B242E71C}"/>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AD4275E2-5681-63F9-0B0D-897F5E4D6E6F}"/>
              </a:ext>
            </a:extLst>
          </p:cNvPr>
          <p:cNvSpPr>
            <a:spLocks noGrp="1"/>
          </p:cNvSpPr>
          <p:nvPr>
            <p:ph type="sldNum" sz="quarter" idx="12"/>
          </p:nvPr>
        </p:nvSpPr>
        <p:spPr/>
        <p:txBody>
          <a:bodyPr/>
          <a:lstStyle/>
          <a:p>
            <a:fld id="{324AC9A8-4EA5-4C75-AAEA-0F0C9310739A}" type="slidenum">
              <a:rPr lang="en-ZA" smtClean="0"/>
              <a:t>‹#›</a:t>
            </a:fld>
            <a:endParaRPr lang="en-ZA"/>
          </a:p>
        </p:txBody>
      </p:sp>
    </p:spTree>
    <p:extLst>
      <p:ext uri="{BB962C8B-B14F-4D97-AF65-F5344CB8AC3E}">
        <p14:creationId xmlns:p14="http://schemas.microsoft.com/office/powerpoint/2010/main" val="39271349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70CDF6-490B-9BBD-E583-5104E85E1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D4CF8E0-AE6D-8C5F-0A6B-9BE71F1BA1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6DA35BE-4EF9-B19D-0A34-A95FCD6291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60F5E52-A4D3-401B-94A3-E45D0896444E}" type="datetimeFigureOut">
              <a:rPr lang="en-ZA" smtClean="0"/>
              <a:t>2026/07/01</a:t>
            </a:fld>
            <a:endParaRPr lang="en-ZA"/>
          </a:p>
        </p:txBody>
      </p:sp>
      <p:sp>
        <p:nvSpPr>
          <p:cNvPr id="5" name="Footer Placeholder 4">
            <a:extLst>
              <a:ext uri="{FF2B5EF4-FFF2-40B4-BE49-F238E27FC236}">
                <a16:creationId xmlns:a16="http://schemas.microsoft.com/office/drawing/2014/main" id="{A1A829C3-C021-8B6D-B729-5F91E4AD46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a:p>
        </p:txBody>
      </p:sp>
      <p:sp>
        <p:nvSpPr>
          <p:cNvPr id="6" name="Slide Number Placeholder 5">
            <a:extLst>
              <a:ext uri="{FF2B5EF4-FFF2-40B4-BE49-F238E27FC236}">
                <a16:creationId xmlns:a16="http://schemas.microsoft.com/office/drawing/2014/main" id="{A53AF957-7208-2E63-6AC5-75BD5F2580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02B2475-80CA-4C3F-B7C5-207CC58F33BE}" type="slidenum">
              <a:rPr lang="en-ZA" smtClean="0"/>
              <a:t>‹#›</a:t>
            </a:fld>
            <a:endParaRPr lang="en-ZA"/>
          </a:p>
        </p:txBody>
      </p:sp>
      <p:sp>
        <p:nvSpPr>
          <p:cNvPr id="17" name="Rectangle 16">
            <a:extLst>
              <a:ext uri="{FF2B5EF4-FFF2-40B4-BE49-F238E27FC236}">
                <a16:creationId xmlns:a16="http://schemas.microsoft.com/office/drawing/2014/main" id="{6EA49D07-8B2C-4BF0-4621-A945275F5F5B}"/>
              </a:ext>
            </a:extLst>
          </p:cNvPr>
          <p:cNvSpPr/>
          <p:nvPr userDrawn="1"/>
        </p:nvSpPr>
        <p:spPr>
          <a:xfrm>
            <a:off x="-13252" y="1"/>
            <a:ext cx="12205252" cy="6051837"/>
          </a:xfrm>
          <a:prstGeom prst="rect">
            <a:avLst/>
          </a:prstGeom>
          <a:solidFill>
            <a:srgbClr val="1F6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A565834-5B12-D9FF-E55D-18172F55F67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4288" y="4232570"/>
            <a:ext cx="12206288" cy="2625430"/>
          </a:xfrm>
          <a:prstGeom prst="rect">
            <a:avLst/>
          </a:prstGeom>
        </p:spPr>
      </p:pic>
      <p:pic>
        <p:nvPicPr>
          <p:cNvPr id="19" name="Picture 18">
            <a:extLst>
              <a:ext uri="{FF2B5EF4-FFF2-40B4-BE49-F238E27FC236}">
                <a16:creationId xmlns:a16="http://schemas.microsoft.com/office/drawing/2014/main" id="{3FB58A0E-19E5-5D2B-12EE-3175DB1E889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286764" y="6292711"/>
            <a:ext cx="1334772" cy="466509"/>
          </a:xfrm>
          <a:prstGeom prst="rect">
            <a:avLst/>
          </a:prstGeom>
        </p:spPr>
      </p:pic>
      <p:pic>
        <p:nvPicPr>
          <p:cNvPr id="20" name="Picture 19">
            <a:extLst>
              <a:ext uri="{FF2B5EF4-FFF2-40B4-BE49-F238E27FC236}">
                <a16:creationId xmlns:a16="http://schemas.microsoft.com/office/drawing/2014/main" id="{9DE10F0B-34FB-ED4C-AFBC-4B4182C323EB}"/>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690752" y="4397069"/>
            <a:ext cx="4371964" cy="1873573"/>
          </a:xfrm>
          <a:prstGeom prst="rect">
            <a:avLst/>
          </a:prstGeom>
        </p:spPr>
      </p:pic>
    </p:spTree>
    <p:extLst>
      <p:ext uri="{BB962C8B-B14F-4D97-AF65-F5344CB8AC3E}">
        <p14:creationId xmlns:p14="http://schemas.microsoft.com/office/powerpoint/2010/main" val="1360216790"/>
      </p:ext>
    </p:extLst>
  </p:cSld>
  <p:clrMap bg1="lt1" tx1="dk1" bg2="lt2" tx2="dk2" accent1="accent1" accent2="accent2" accent3="accent3" accent4="accent4" accent5="accent5" accent6="accent6" hlink="hlink" folHlink="folHlink"/>
  <p:sldLayoutIdLst>
    <p:sldLayoutId id="2147483649" r:id="rId1"/>
    <p:sldLayoutId id="214748365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34DAB9-B937-C798-1123-454E89F1EE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8D0DA249-F3A9-B5D7-7FB1-0D33D1A785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1DF8D80-8C58-C59D-8E66-12BDAE87B5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C4DC01-191C-41D0-9E11-657A08020CF4}" type="datetimeFigureOut">
              <a:rPr lang="en-ZA" smtClean="0"/>
              <a:t>2026/07/01</a:t>
            </a:fld>
            <a:endParaRPr lang="en-ZA"/>
          </a:p>
        </p:txBody>
      </p:sp>
      <p:sp>
        <p:nvSpPr>
          <p:cNvPr id="5" name="Footer Placeholder 4">
            <a:extLst>
              <a:ext uri="{FF2B5EF4-FFF2-40B4-BE49-F238E27FC236}">
                <a16:creationId xmlns:a16="http://schemas.microsoft.com/office/drawing/2014/main" id="{17EED5B3-5FE8-3387-3349-2221BAC951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a:p>
        </p:txBody>
      </p:sp>
      <p:sp>
        <p:nvSpPr>
          <p:cNvPr id="6" name="Slide Number Placeholder 5">
            <a:extLst>
              <a:ext uri="{FF2B5EF4-FFF2-40B4-BE49-F238E27FC236}">
                <a16:creationId xmlns:a16="http://schemas.microsoft.com/office/drawing/2014/main" id="{A4D0676F-D989-129A-C0D8-0F220DAF60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9528E1-21F9-406A-9BEE-FF676681BBA7}" type="slidenum">
              <a:rPr lang="en-ZA" smtClean="0"/>
              <a:t>‹#›</a:t>
            </a:fld>
            <a:endParaRPr lang="en-ZA"/>
          </a:p>
        </p:txBody>
      </p:sp>
      <p:pic>
        <p:nvPicPr>
          <p:cNvPr id="7" name="Picture 6">
            <a:extLst>
              <a:ext uri="{FF2B5EF4-FFF2-40B4-BE49-F238E27FC236}">
                <a16:creationId xmlns:a16="http://schemas.microsoft.com/office/drawing/2014/main" id="{A2A2D459-D78E-894E-5D65-A9604B1A27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90154" y="6192754"/>
            <a:ext cx="1370767" cy="479089"/>
          </a:xfrm>
          <a:prstGeom prst="rect">
            <a:avLst/>
          </a:prstGeom>
        </p:spPr>
      </p:pic>
      <p:pic>
        <p:nvPicPr>
          <p:cNvPr id="8" name="Picture 7">
            <a:extLst>
              <a:ext uri="{FF2B5EF4-FFF2-40B4-BE49-F238E27FC236}">
                <a16:creationId xmlns:a16="http://schemas.microsoft.com/office/drawing/2014/main" id="{5FD2E10F-9908-885A-64E1-AF1A800D2826}"/>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002774" y="5853047"/>
            <a:ext cx="2301864" cy="986447"/>
          </a:xfrm>
          <a:prstGeom prst="rect">
            <a:avLst/>
          </a:prstGeom>
        </p:spPr>
      </p:pic>
    </p:spTree>
    <p:extLst>
      <p:ext uri="{BB962C8B-B14F-4D97-AF65-F5344CB8AC3E}">
        <p14:creationId xmlns:p14="http://schemas.microsoft.com/office/powerpoint/2010/main" val="3971001163"/>
      </p:ext>
    </p:extLst>
  </p:cSld>
  <p:clrMap bg1="lt1" tx1="dk1" bg2="lt2" tx2="dk2" accent1="accent1" accent2="accent2" accent3="accent3" accent4="accent4" accent5="accent5" accent6="accent6" hlink="hlink" folHlink="folHlink"/>
  <p:sldLayoutIdLst>
    <p:sldLayoutId id="2147483651" r:id="rId1"/>
    <p:sldLayoutId id="2147483667" r:id="rId2"/>
  </p:sldLayoutIdLst>
  <p:txStyles>
    <p:title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46F6D5-0548-CB77-6556-9E531F82E8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494F4221-3757-6612-8CCE-D45A190EEE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5CF491A-7EED-9FE8-459C-E42D04C0F4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2CCE6E5-1447-4395-9D2A-457C8D872DAC}" type="datetimeFigureOut">
              <a:rPr lang="en-ZA" smtClean="0"/>
              <a:t>2026/07/01</a:t>
            </a:fld>
            <a:endParaRPr lang="en-ZA"/>
          </a:p>
        </p:txBody>
      </p:sp>
      <p:sp>
        <p:nvSpPr>
          <p:cNvPr id="5" name="Footer Placeholder 4">
            <a:extLst>
              <a:ext uri="{FF2B5EF4-FFF2-40B4-BE49-F238E27FC236}">
                <a16:creationId xmlns:a16="http://schemas.microsoft.com/office/drawing/2014/main" id="{16A2FB0A-F278-65B8-702C-463B964E9C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a:p>
        </p:txBody>
      </p:sp>
      <p:sp>
        <p:nvSpPr>
          <p:cNvPr id="6" name="Slide Number Placeholder 5">
            <a:extLst>
              <a:ext uri="{FF2B5EF4-FFF2-40B4-BE49-F238E27FC236}">
                <a16:creationId xmlns:a16="http://schemas.microsoft.com/office/drawing/2014/main" id="{AD427AE9-E729-8C43-E87B-1EA51035D5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4AC9A8-4EA5-4C75-AAEA-0F0C9310739A}" type="slidenum">
              <a:rPr lang="en-ZA" smtClean="0"/>
              <a:t>‹#›</a:t>
            </a:fld>
            <a:endParaRPr lang="en-ZA"/>
          </a:p>
        </p:txBody>
      </p:sp>
    </p:spTree>
    <p:extLst>
      <p:ext uri="{BB962C8B-B14F-4D97-AF65-F5344CB8AC3E}">
        <p14:creationId xmlns:p14="http://schemas.microsoft.com/office/powerpoint/2010/main" val="1370676622"/>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85F7-DD59-0D7C-E71B-2E4DAB8367CF}"/>
              </a:ext>
            </a:extLst>
          </p:cNvPr>
          <p:cNvSpPr>
            <a:spLocks noGrp="1"/>
          </p:cNvSpPr>
          <p:nvPr>
            <p:ph type="title"/>
          </p:nvPr>
        </p:nvSpPr>
        <p:spPr/>
        <p:txBody>
          <a:bodyPr>
            <a:normAutofit/>
          </a:bodyPr>
          <a:lstStyle/>
          <a:p>
            <a:r>
              <a:rPr lang="en-ZA" sz="4800" dirty="0"/>
              <a:t>2026 Shared Bana Pele Blueprint</a:t>
            </a:r>
            <a:br>
              <a:rPr lang="en-ZA" sz="4800" dirty="0"/>
            </a:br>
            <a:r>
              <a:rPr lang="en-ZA" sz="2800" dirty="0"/>
              <a:t>June 2026</a:t>
            </a:r>
            <a:endParaRPr lang="en-ZA" sz="4800" dirty="0"/>
          </a:p>
        </p:txBody>
      </p:sp>
    </p:spTree>
    <p:extLst>
      <p:ext uri="{BB962C8B-B14F-4D97-AF65-F5344CB8AC3E}">
        <p14:creationId xmlns:p14="http://schemas.microsoft.com/office/powerpoint/2010/main" val="609626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A30B0-1727-2A8C-C538-B3BB014DA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4B4D7D-F25D-B4CE-D9AB-BC948BDEFB9E}"/>
              </a:ext>
            </a:extLst>
          </p:cNvPr>
          <p:cNvSpPr>
            <a:spLocks noGrp="1"/>
          </p:cNvSpPr>
          <p:nvPr>
            <p:ph type="title"/>
          </p:nvPr>
        </p:nvSpPr>
        <p:spPr>
          <a:xfrm>
            <a:off x="681446" y="198661"/>
            <a:ext cx="10515600" cy="1325563"/>
          </a:xfrm>
        </p:spPr>
        <p:txBody>
          <a:bodyPr>
            <a:normAutofit/>
          </a:bodyPr>
          <a:lstStyle/>
          <a:p>
            <a:pPr algn="ctr"/>
            <a:r>
              <a:rPr lang="en-ZA" sz="6000"/>
              <a:t>Thank you</a:t>
            </a:r>
          </a:p>
        </p:txBody>
      </p:sp>
      <p:pic>
        <p:nvPicPr>
          <p:cNvPr id="1026" name="Picture 4">
            <a:extLst>
              <a:ext uri="{FF2B5EF4-FFF2-40B4-BE49-F238E27FC236}">
                <a16:creationId xmlns:a16="http://schemas.microsoft.com/office/drawing/2014/main" id="{1C03F0DC-EC4D-74F7-D8E2-054A947CA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860" y="1900705"/>
            <a:ext cx="2688771" cy="274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29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75EE-CAF3-6060-A8E4-564033683BE2}"/>
              </a:ext>
            </a:extLst>
          </p:cNvPr>
          <p:cNvSpPr>
            <a:spLocks noGrp="1"/>
          </p:cNvSpPr>
          <p:nvPr>
            <p:ph type="title"/>
          </p:nvPr>
        </p:nvSpPr>
        <p:spPr>
          <a:xfrm>
            <a:off x="0" y="0"/>
            <a:ext cx="10972800" cy="1143000"/>
          </a:xfrm>
        </p:spPr>
        <p:txBody>
          <a:bodyPr>
            <a:normAutofit/>
          </a:bodyPr>
          <a:lstStyle/>
          <a:p>
            <a:pPr algn="l"/>
            <a:r>
              <a:rPr lang="en-US" sz="3600" b="1" dirty="0">
                <a:latin typeface="Century Gothic" panose="020B0502020202020204" pitchFamily="34" charset="0"/>
              </a:rPr>
              <a:t>2030 Strategy for ECD </a:t>
            </a:r>
            <a:r>
              <a:rPr lang="en-US" sz="3600" b="1" dirty="0" err="1">
                <a:latin typeface="Century Gothic" panose="020B0502020202020204" pitchFamily="34" charset="0"/>
              </a:rPr>
              <a:t>programmes</a:t>
            </a:r>
            <a:endParaRPr lang="en-US" sz="3600" b="1" dirty="0">
              <a:latin typeface="Century Gothic" panose="020B0502020202020204" pitchFamily="34" charset="0"/>
            </a:endParaRPr>
          </a:p>
        </p:txBody>
      </p:sp>
      <p:grpSp>
        <p:nvGrpSpPr>
          <p:cNvPr id="8" name="Group 7">
            <a:extLst>
              <a:ext uri="{FF2B5EF4-FFF2-40B4-BE49-F238E27FC236}">
                <a16:creationId xmlns:a16="http://schemas.microsoft.com/office/drawing/2014/main" id="{7FE3512E-EE34-5645-1FC4-FD4BDA5AA067}"/>
              </a:ext>
            </a:extLst>
          </p:cNvPr>
          <p:cNvGrpSpPr/>
          <p:nvPr/>
        </p:nvGrpSpPr>
        <p:grpSpPr>
          <a:xfrm>
            <a:off x="0" y="1196867"/>
            <a:ext cx="12020550" cy="2232133"/>
            <a:chOff x="-81396" y="-104961"/>
            <a:chExt cx="7890314" cy="2232133"/>
          </a:xfrm>
        </p:grpSpPr>
        <p:sp>
          <p:nvSpPr>
            <p:cNvPr id="6" name="Rectangle: Rounded Corners 5">
              <a:extLst>
                <a:ext uri="{FF2B5EF4-FFF2-40B4-BE49-F238E27FC236}">
                  <a16:creationId xmlns:a16="http://schemas.microsoft.com/office/drawing/2014/main" id="{922514D7-549E-E3A5-4C5A-1F63AF1B3E1E}"/>
                </a:ext>
              </a:extLst>
            </p:cNvPr>
            <p:cNvSpPr/>
            <p:nvPr/>
          </p:nvSpPr>
          <p:spPr>
            <a:xfrm>
              <a:off x="-81396" y="-104961"/>
              <a:ext cx="7890314" cy="2000548"/>
            </a:xfrm>
            <a:prstGeom prst="roundRect">
              <a:avLst/>
            </a:prstGeom>
            <a:solidFill>
              <a:srgbClr val="1F6233"/>
            </a:solidFill>
            <a:ln>
              <a:solidFill>
                <a:srgbClr val="1F62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5686353F-DE45-17A2-1DBE-F2B553939226}"/>
                </a:ext>
              </a:extLst>
            </p:cNvPr>
            <p:cNvSpPr txBox="1"/>
            <p:nvPr/>
          </p:nvSpPr>
          <p:spPr>
            <a:xfrm>
              <a:off x="230407" y="65069"/>
              <a:ext cx="7287491"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DAC2B"/>
                  </a:solidFill>
                  <a:effectLst/>
                  <a:uLnTx/>
                  <a:uFillTx/>
                  <a:latin typeface="Century Gothic" panose="020B0502020202020204" pitchFamily="34" charset="0"/>
                  <a:ea typeface="+mn-ea"/>
                  <a:cs typeface="+mn-cs"/>
                </a:rPr>
                <a:t>A Shared Vision &amp; 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Universal access to quality ECD prioritising the most vulnerable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pic>
        <p:nvPicPr>
          <p:cNvPr id="3" name="Google Shape;98;p2">
            <a:extLst>
              <a:ext uri="{FF2B5EF4-FFF2-40B4-BE49-F238E27FC236}">
                <a16:creationId xmlns:a16="http://schemas.microsoft.com/office/drawing/2014/main" id="{46AB770D-6FE4-254D-0994-68D3B04BF791}"/>
              </a:ext>
            </a:extLst>
          </p:cNvPr>
          <p:cNvPicPr preferRelativeResize="0"/>
          <p:nvPr/>
        </p:nvPicPr>
        <p:blipFill rotWithShape="1">
          <a:blip r:embed="rId3">
            <a:alphaModFix/>
          </a:blip>
          <a:srcRect b="32913"/>
          <a:stretch/>
        </p:blipFill>
        <p:spPr>
          <a:xfrm flipH="1">
            <a:off x="0" y="5615484"/>
            <a:ext cx="12217400" cy="1242516"/>
          </a:xfrm>
          <a:prstGeom prst="rect">
            <a:avLst/>
          </a:prstGeom>
          <a:noFill/>
          <a:ln>
            <a:noFill/>
          </a:ln>
        </p:spPr>
      </p:pic>
      <p:pic>
        <p:nvPicPr>
          <p:cNvPr id="4" name="Google Shape;100;p2">
            <a:extLst>
              <a:ext uri="{FF2B5EF4-FFF2-40B4-BE49-F238E27FC236}">
                <a16:creationId xmlns:a16="http://schemas.microsoft.com/office/drawing/2014/main" id="{C69D1446-E62D-EF9C-2941-621E6DB5224E}"/>
              </a:ext>
            </a:extLst>
          </p:cNvPr>
          <p:cNvPicPr preferRelativeResize="0"/>
          <p:nvPr/>
        </p:nvPicPr>
        <p:blipFill rotWithShape="1">
          <a:blip r:embed="rId4">
            <a:alphaModFix/>
          </a:blip>
          <a:srcRect/>
          <a:stretch/>
        </p:blipFill>
        <p:spPr>
          <a:xfrm>
            <a:off x="503779" y="6033470"/>
            <a:ext cx="1370767" cy="479089"/>
          </a:xfrm>
          <a:prstGeom prst="rect">
            <a:avLst/>
          </a:prstGeom>
          <a:noFill/>
          <a:ln>
            <a:noFill/>
          </a:ln>
        </p:spPr>
      </p:pic>
      <p:pic>
        <p:nvPicPr>
          <p:cNvPr id="9" name="Picture 8">
            <a:extLst>
              <a:ext uri="{FF2B5EF4-FFF2-40B4-BE49-F238E27FC236}">
                <a16:creationId xmlns:a16="http://schemas.microsoft.com/office/drawing/2014/main" id="{CE03A357-F4DC-E0EB-145F-6A60B0FFB55E}"/>
              </a:ext>
            </a:extLst>
          </p:cNvPr>
          <p:cNvPicPr>
            <a:picLocks noChangeAspect="1"/>
          </p:cNvPicPr>
          <p:nvPr/>
        </p:nvPicPr>
        <p:blipFill>
          <a:blip r:embed="rId5"/>
          <a:stretch>
            <a:fillRect/>
          </a:stretch>
        </p:blipFill>
        <p:spPr>
          <a:xfrm>
            <a:off x="2349564" y="3251282"/>
            <a:ext cx="3418777" cy="3032220"/>
          </a:xfrm>
          <a:prstGeom prst="rect">
            <a:avLst/>
          </a:prstGeom>
        </p:spPr>
      </p:pic>
      <p:pic>
        <p:nvPicPr>
          <p:cNvPr id="11" name="Picture 10">
            <a:extLst>
              <a:ext uri="{FF2B5EF4-FFF2-40B4-BE49-F238E27FC236}">
                <a16:creationId xmlns:a16="http://schemas.microsoft.com/office/drawing/2014/main" id="{C256A947-3F01-85A5-630B-59825254F8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6235" y="5615484"/>
            <a:ext cx="2545765" cy="1090969"/>
          </a:xfrm>
          <a:prstGeom prst="rect">
            <a:avLst/>
          </a:prstGeom>
        </p:spPr>
      </p:pic>
    </p:spTree>
    <p:extLst>
      <p:ext uri="{BB962C8B-B14F-4D97-AF65-F5344CB8AC3E}">
        <p14:creationId xmlns:p14="http://schemas.microsoft.com/office/powerpoint/2010/main" val="3449394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F3FD9C-D227-DD66-F958-54399AE77AA8}"/>
              </a:ext>
            </a:extLst>
          </p:cNvPr>
          <p:cNvSpPr txBox="1"/>
          <p:nvPr/>
        </p:nvSpPr>
        <p:spPr>
          <a:xfrm>
            <a:off x="404289" y="1964353"/>
            <a:ext cx="11383421" cy="48936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ptos Display" panose="02110004020202020204"/>
                <a:ea typeface="+mn-ea"/>
                <a:cs typeface="+mn-cs"/>
              </a:rPr>
              <a:t>Expanding Access:</a:t>
            </a:r>
            <a:r>
              <a:rPr kumimoji="0" lang="en-US" sz="2400" b="0" i="0" u="none" strike="noStrike" kern="1200" cap="none" spc="0" normalizeH="0" baseline="0" noProof="0" dirty="0">
                <a:ln>
                  <a:noFill/>
                </a:ln>
                <a:solidFill>
                  <a:prstClr val="white"/>
                </a:solidFill>
                <a:effectLst/>
                <a:uLnTx/>
                <a:uFillTx/>
                <a:latin typeface="Aptos Display" panose="02110004020202020204"/>
                <a:ea typeface="+mn-ea"/>
                <a:cs typeface="+mn-cs"/>
              </a:rPr>
              <a:t> Reach an additional 250,000 by 2027, then 950,000 more between 2027 and 2030</a:t>
            </a:r>
            <a:br>
              <a:rPr kumimoji="0" lang="en-US" sz="2400" b="0" i="0" u="none" strike="noStrike" kern="1200" cap="none" spc="0" normalizeH="0" baseline="0" noProof="0" dirty="0">
                <a:ln>
                  <a:noFill/>
                </a:ln>
                <a:solidFill>
                  <a:prstClr val="white"/>
                </a:solidFill>
                <a:effectLst/>
                <a:uLnTx/>
                <a:uFillTx/>
                <a:latin typeface="Aptos Display" panose="02110004020202020204"/>
                <a:ea typeface="+mn-ea"/>
                <a:cs typeface="+mn-cs"/>
              </a:rPr>
            </a:br>
            <a:endParaRPr kumimoji="0" lang="en-US" sz="2400" b="0" i="0" u="none" strike="noStrike" kern="1200" cap="none" spc="0" normalizeH="0" baseline="0" noProof="0" dirty="0">
              <a:ln>
                <a:noFill/>
              </a:ln>
              <a:solidFill>
                <a:prstClr val="white"/>
              </a:solidFill>
              <a:effectLst/>
              <a:uLnTx/>
              <a:uFillTx/>
              <a:latin typeface="Aptos Display"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ptos Display" panose="02110004020202020204"/>
                <a:ea typeface="+mn-ea"/>
                <a:cs typeface="+mn-cs"/>
              </a:rPr>
              <a:t>Raising Quality:</a:t>
            </a:r>
            <a:r>
              <a:rPr kumimoji="0" lang="en-US" sz="2400" b="0" i="0" u="none" strike="noStrike" kern="1200" cap="none" spc="0" normalizeH="0" baseline="0" noProof="0" dirty="0">
                <a:ln>
                  <a:noFill/>
                </a:ln>
                <a:solidFill>
                  <a:prstClr val="white"/>
                </a:solidFill>
                <a:effectLst/>
                <a:uLnTx/>
                <a:uFillTx/>
                <a:latin typeface="Aptos Display" panose="0211000402020202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ptos Display" panose="02110004020202020204"/>
                <a:ea typeface="+mn-ea"/>
                <a:cs typeface="+mn-cs"/>
              </a:rPr>
              <a:t>Increase the Green: From 46% in 2024, to 48% by 2027 and 51% by 2030.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ptos Display" panose="02110004020202020204"/>
                <a:ea typeface="+mn-ea"/>
                <a:cs typeface="+mn-cs"/>
              </a:rPr>
              <a:t>Reduce the Red: From 28% in 2024, to 24% by 2027 and 19% by 2030.</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400" b="0" i="0" u="none" strike="noStrike" kern="1200" cap="none" spc="0" normalizeH="0" baseline="0" noProof="0" dirty="0">
                <a:ln>
                  <a:noFill/>
                </a:ln>
                <a:solidFill>
                  <a:prstClr val="white"/>
                </a:solidFill>
                <a:effectLst/>
                <a:uLnTx/>
                <a:uFillTx/>
                <a:latin typeface="Aptos Display" panose="02110004020202020204"/>
                <a:ea typeface="+mn-ea"/>
                <a:cs typeface="+mn-cs"/>
              </a:rPr>
            </a:br>
            <a:r>
              <a:rPr kumimoji="0" lang="en-US" sz="2400" b="1" i="0" u="none" strike="noStrike" kern="1200" cap="none" spc="0" normalizeH="0" baseline="0" noProof="0" dirty="0">
                <a:ln>
                  <a:noFill/>
                </a:ln>
                <a:solidFill>
                  <a:prstClr val="white"/>
                </a:solidFill>
                <a:effectLst/>
                <a:uLnTx/>
                <a:uFillTx/>
                <a:latin typeface="Aptos Display" panose="02110004020202020204"/>
                <a:ea typeface="+mn-ea"/>
                <a:cs typeface="+mn-cs"/>
              </a:rPr>
              <a:t>Resourcing the Sector:</a:t>
            </a:r>
            <a:r>
              <a:rPr kumimoji="0" lang="en-US" sz="2400" b="0" i="0" u="none" strike="noStrike" kern="1200" cap="none" spc="0" normalizeH="0" baseline="0" noProof="0" dirty="0">
                <a:ln>
                  <a:noFill/>
                </a:ln>
                <a:solidFill>
                  <a:prstClr val="white"/>
                </a:solidFill>
                <a:effectLst/>
                <a:uLnTx/>
                <a:uFillTx/>
                <a:latin typeface="Aptos Display" panose="021100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ptos Display" panose="02110004020202020204"/>
                <a:ea typeface="+mn-ea"/>
                <a:cs typeface="+mn-cs"/>
              </a:rPr>
              <a:t>Mobilise</a:t>
            </a:r>
            <a:r>
              <a:rPr kumimoji="0" lang="en-US" sz="2400" b="0" i="0" u="none" strike="noStrike" kern="1200" cap="none" spc="0" normalizeH="0" baseline="0" noProof="0" dirty="0">
                <a:ln>
                  <a:noFill/>
                </a:ln>
                <a:solidFill>
                  <a:prstClr val="white"/>
                </a:solidFill>
                <a:effectLst/>
                <a:uLnTx/>
                <a:uFillTx/>
                <a:latin typeface="Aptos Display" panose="02110004020202020204"/>
                <a:ea typeface="+mn-ea"/>
                <a:cs typeface="+mn-cs"/>
              </a:rPr>
              <a:t> financial and non-financial resources from public, private, philanthropic and corporate partners to support this targeted scale-up.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ptos Display"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ptos Display" panose="02110004020202020204"/>
                <a:ea typeface="+mn-ea"/>
                <a:cs typeface="+mn-cs"/>
              </a:rPr>
              <a:t>Enabling Government Systems: </a:t>
            </a:r>
            <a:r>
              <a:rPr kumimoji="0" lang="en-US" sz="2400" b="0" i="0" u="none" strike="noStrike" kern="1200" cap="none" spc="0" normalizeH="0" baseline="0" noProof="0" dirty="0">
                <a:ln>
                  <a:noFill/>
                </a:ln>
                <a:solidFill>
                  <a:prstClr val="white"/>
                </a:solidFill>
                <a:effectLst/>
                <a:uLnTx/>
                <a:uFillTx/>
                <a:latin typeface="Aptos Display" panose="02110004020202020204"/>
                <a:ea typeface="+mn-ea"/>
                <a:cs typeface="+mn-cs"/>
              </a:rPr>
              <a:t>Build transparent, responsive and integrated government systems as the backbone of early learning support networks</a:t>
            </a:r>
            <a:br>
              <a:rPr kumimoji="0" lang="en-US" sz="2400" b="0" i="0" u="none" strike="noStrike" kern="1200" cap="none" spc="0" normalizeH="0" baseline="0" noProof="0" dirty="0">
                <a:ln>
                  <a:noFill/>
                </a:ln>
                <a:solidFill>
                  <a:prstClr val="white"/>
                </a:solidFill>
                <a:effectLst/>
                <a:uLnTx/>
                <a:uFillTx/>
                <a:latin typeface="Aptos Display" panose="02110004020202020204"/>
                <a:ea typeface="+mn-ea"/>
                <a:cs typeface="+mn-cs"/>
              </a:rPr>
            </a:br>
            <a:endParaRPr kumimoji="0" lang="en-ZA" sz="2400" b="0" i="0" u="none" strike="noStrike" kern="1200" cap="none" spc="0" normalizeH="0" baseline="0" noProof="0" dirty="0">
              <a:ln>
                <a:noFill/>
              </a:ln>
              <a:solidFill>
                <a:prstClr val="white"/>
              </a:solidFill>
              <a:effectLst/>
              <a:uLnTx/>
              <a:uFillTx/>
              <a:latin typeface="Aptos Display" panose="02110004020202020204"/>
              <a:ea typeface="+mn-ea"/>
              <a:cs typeface="+mn-cs"/>
            </a:endParaRPr>
          </a:p>
        </p:txBody>
      </p:sp>
    </p:spTree>
    <p:extLst>
      <p:ext uri="{BB962C8B-B14F-4D97-AF65-F5344CB8AC3E}">
        <p14:creationId xmlns:p14="http://schemas.microsoft.com/office/powerpoint/2010/main" val="871427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45058-9BDC-1AA0-D738-C1A79C2B2EB3}"/>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A7D55178-D8B6-1BCE-8556-9B0CCAD0A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4691"/>
            <a:ext cx="9505950" cy="67181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D62D0822-4EE3-26AF-4093-AD3486423A5B}"/>
              </a:ext>
            </a:extLst>
          </p:cNvPr>
          <p:cNvSpPr>
            <a:spLocks noGrp="1"/>
          </p:cNvSpPr>
          <p:nvPr>
            <p:ph type="title"/>
          </p:nvPr>
        </p:nvSpPr>
        <p:spPr>
          <a:xfrm>
            <a:off x="0" y="0"/>
            <a:ext cx="10972800" cy="1143000"/>
          </a:xfrm>
        </p:spPr>
        <p:txBody>
          <a:bodyPr>
            <a:normAutofit/>
          </a:bodyPr>
          <a:lstStyle/>
          <a:p>
            <a:pPr algn="l"/>
            <a:r>
              <a:rPr lang="en-US" sz="3600" b="1" dirty="0">
                <a:latin typeface="Century Gothic" panose="020B0502020202020204" pitchFamily="34" charset="0"/>
              </a:rPr>
              <a:t>Need exponential change</a:t>
            </a:r>
          </a:p>
        </p:txBody>
      </p:sp>
      <p:sp>
        <p:nvSpPr>
          <p:cNvPr id="2" name="TextBox 1">
            <a:extLst>
              <a:ext uri="{FF2B5EF4-FFF2-40B4-BE49-F238E27FC236}">
                <a16:creationId xmlns:a16="http://schemas.microsoft.com/office/drawing/2014/main" id="{A97CF008-D2ED-348B-3753-DC33C55D4BF7}"/>
              </a:ext>
            </a:extLst>
          </p:cNvPr>
          <p:cNvSpPr txBox="1"/>
          <p:nvPr/>
        </p:nvSpPr>
        <p:spPr>
          <a:xfrm>
            <a:off x="8389088" y="2516349"/>
            <a:ext cx="3466214" cy="34163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No single </a:t>
            </a:r>
            <a:r>
              <a:rPr kumimoji="0" lang="en-US" sz="1800" b="0" i="0" u="none" strike="noStrike" kern="1200" cap="none" spc="0" normalizeH="0" baseline="0" noProof="0" dirty="0" err="1">
                <a:ln>
                  <a:noFill/>
                </a:ln>
                <a:solidFill>
                  <a:srgbClr val="000000"/>
                </a:solidFill>
                <a:effectLst/>
                <a:uLnTx/>
                <a:uFillTx/>
                <a:latin typeface="Georgia" panose="02040502050405020303" pitchFamily="18" charset="0"/>
                <a:ea typeface="+mn-ea"/>
                <a:cs typeface="+mn-cs"/>
              </a:rPr>
              <a:t>organisation</a:t>
            </a:r>
            <a:r>
              <a:rPr kumimoji="0" lang="en-US" sz="18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 can close the early learning gap alone. A resilient, sustainable system depends on coordinated action across government, civil society, communities and the private sector.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We want to move from building our own beautiful gardens to operating as a flourishing rainforest (ecosystem)</a:t>
            </a:r>
            <a:endPar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Title 1">
            <a:extLst>
              <a:ext uri="{FF2B5EF4-FFF2-40B4-BE49-F238E27FC236}">
                <a16:creationId xmlns:a16="http://schemas.microsoft.com/office/drawing/2014/main" id="{833BE9BA-C6D5-D92A-1DB6-485732D43C67}"/>
              </a:ext>
            </a:extLst>
          </p:cNvPr>
          <p:cNvSpPr txBox="1">
            <a:spLocks/>
          </p:cNvSpPr>
          <p:nvPr/>
        </p:nvSpPr>
        <p:spPr>
          <a:xfrm>
            <a:off x="8934894" y="1084521"/>
            <a:ext cx="2792818"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Ecosystem approach</a:t>
            </a:r>
          </a:p>
        </p:txBody>
      </p:sp>
      <p:pic>
        <p:nvPicPr>
          <p:cNvPr id="6" name="Picture 5">
            <a:extLst>
              <a:ext uri="{FF2B5EF4-FFF2-40B4-BE49-F238E27FC236}">
                <a16:creationId xmlns:a16="http://schemas.microsoft.com/office/drawing/2014/main" id="{D32742F8-42EF-6B9B-7D3E-750E459401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0339" y="5921668"/>
            <a:ext cx="2184921" cy="936332"/>
          </a:xfrm>
          <a:prstGeom prst="rect">
            <a:avLst/>
          </a:prstGeom>
        </p:spPr>
      </p:pic>
    </p:spTree>
    <p:extLst>
      <p:ext uri="{BB962C8B-B14F-4D97-AF65-F5344CB8AC3E}">
        <p14:creationId xmlns:p14="http://schemas.microsoft.com/office/powerpoint/2010/main" val="3652760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292AE-AF64-9B17-CF98-DEC0E7A4DC36}"/>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5291353A-6DFC-88E9-57A0-C397E128C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326" y="571500"/>
            <a:ext cx="10033348" cy="658851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40ED446F-8910-B999-D8D3-61A14E316F1D}"/>
              </a:ext>
            </a:extLst>
          </p:cNvPr>
          <p:cNvSpPr>
            <a:spLocks noGrp="1"/>
          </p:cNvSpPr>
          <p:nvPr>
            <p:ph type="title"/>
          </p:nvPr>
        </p:nvSpPr>
        <p:spPr>
          <a:xfrm>
            <a:off x="0" y="0"/>
            <a:ext cx="10972800" cy="1143000"/>
          </a:xfrm>
        </p:spPr>
        <p:txBody>
          <a:bodyPr>
            <a:normAutofit/>
          </a:bodyPr>
          <a:lstStyle/>
          <a:p>
            <a:pPr algn="l"/>
            <a:r>
              <a:rPr lang="en-US" sz="3600" b="1" dirty="0">
                <a:latin typeface="Century Gothic" panose="020B0502020202020204" pitchFamily="34" charset="0"/>
              </a:rPr>
              <a:t>Ecosystem map</a:t>
            </a:r>
          </a:p>
        </p:txBody>
      </p:sp>
      <p:pic>
        <p:nvPicPr>
          <p:cNvPr id="3" name="Picture 2">
            <a:extLst>
              <a:ext uri="{FF2B5EF4-FFF2-40B4-BE49-F238E27FC236}">
                <a16:creationId xmlns:a16="http://schemas.microsoft.com/office/drawing/2014/main" id="{318C3536-6900-BA17-AFCC-F0204EC99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0339" y="5747658"/>
            <a:ext cx="2184921" cy="936332"/>
          </a:xfrm>
          <a:prstGeom prst="rect">
            <a:avLst/>
          </a:prstGeom>
        </p:spPr>
      </p:pic>
      <p:sp>
        <p:nvSpPr>
          <p:cNvPr id="2" name="Rectangle 1">
            <a:extLst>
              <a:ext uri="{FF2B5EF4-FFF2-40B4-BE49-F238E27FC236}">
                <a16:creationId xmlns:a16="http://schemas.microsoft.com/office/drawing/2014/main" id="{4A27E032-4E29-DD8C-2FBD-AC4B9ECAC6E2}"/>
              </a:ext>
            </a:extLst>
          </p:cNvPr>
          <p:cNvSpPr/>
          <p:nvPr/>
        </p:nvSpPr>
        <p:spPr>
          <a:xfrm>
            <a:off x="3422469" y="3997234"/>
            <a:ext cx="1384662" cy="1345475"/>
          </a:xfrm>
          <a:prstGeom prst="rect">
            <a:avLst/>
          </a:prstGeom>
          <a:noFill/>
          <a:ln w="57150">
            <a:solidFill>
              <a:srgbClr val="B566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6" name="Straight Arrow Connector 5">
            <a:extLst>
              <a:ext uri="{FF2B5EF4-FFF2-40B4-BE49-F238E27FC236}">
                <a16:creationId xmlns:a16="http://schemas.microsoft.com/office/drawing/2014/main" id="{C2327848-37FB-49FC-38E4-4FB6914F90CA}"/>
              </a:ext>
            </a:extLst>
          </p:cNvPr>
          <p:cNvCxnSpPr>
            <a:stCxn id="2050" idx="1"/>
          </p:cNvCxnSpPr>
          <p:nvPr/>
        </p:nvCxnSpPr>
        <p:spPr>
          <a:xfrm>
            <a:off x="1079326" y="3865756"/>
            <a:ext cx="2225577" cy="131478"/>
          </a:xfrm>
          <a:prstGeom prst="straightConnector1">
            <a:avLst/>
          </a:prstGeom>
          <a:ln w="57150">
            <a:solidFill>
              <a:srgbClr val="B56634"/>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F0A802D6-4FE8-659C-533F-D81E5D1172DA}"/>
              </a:ext>
            </a:extLst>
          </p:cNvPr>
          <p:cNvSpPr txBox="1"/>
          <p:nvPr/>
        </p:nvSpPr>
        <p:spPr>
          <a:xfrm>
            <a:off x="0" y="3419509"/>
            <a:ext cx="1436227" cy="369332"/>
          </a:xfrm>
          <a:prstGeom prst="rect">
            <a:avLst/>
          </a:prstGeom>
          <a:noFill/>
        </p:spPr>
        <p:txBody>
          <a:bodyPr wrap="none" rtlCol="0">
            <a:spAutoFit/>
          </a:bodyPr>
          <a:lstStyle/>
          <a:p>
            <a:r>
              <a:rPr lang="en-ZA" dirty="0"/>
              <a:t>ECD Forums</a:t>
            </a:r>
          </a:p>
        </p:txBody>
      </p:sp>
    </p:spTree>
    <p:extLst>
      <p:ext uri="{BB962C8B-B14F-4D97-AF65-F5344CB8AC3E}">
        <p14:creationId xmlns:p14="http://schemas.microsoft.com/office/powerpoint/2010/main" val="1285709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81314-F23D-F056-0E83-2D6DBCF4D80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2ACBE5D-E3C8-2D45-88AD-4CC0E375C370}"/>
              </a:ext>
            </a:extLst>
          </p:cNvPr>
          <p:cNvPicPr>
            <a:picLocks noChangeAspect="1"/>
          </p:cNvPicPr>
          <p:nvPr/>
        </p:nvPicPr>
        <p:blipFill>
          <a:blip r:embed="rId3"/>
          <a:srcRect t="2418"/>
          <a:stretch>
            <a:fillRect/>
          </a:stretch>
        </p:blipFill>
        <p:spPr>
          <a:xfrm>
            <a:off x="411480" y="860668"/>
            <a:ext cx="10942320" cy="5997332"/>
          </a:xfrm>
          <a:prstGeom prst="rect">
            <a:avLst/>
          </a:prstGeom>
        </p:spPr>
      </p:pic>
      <p:sp>
        <p:nvSpPr>
          <p:cNvPr id="5" name="Title 1">
            <a:extLst>
              <a:ext uri="{FF2B5EF4-FFF2-40B4-BE49-F238E27FC236}">
                <a16:creationId xmlns:a16="http://schemas.microsoft.com/office/drawing/2014/main" id="{F2952049-4672-EE81-B808-5DF3ECD6EDFD}"/>
              </a:ext>
            </a:extLst>
          </p:cNvPr>
          <p:cNvSpPr>
            <a:spLocks noGrp="1"/>
          </p:cNvSpPr>
          <p:nvPr>
            <p:ph type="title"/>
          </p:nvPr>
        </p:nvSpPr>
        <p:spPr>
          <a:xfrm>
            <a:off x="0" y="0"/>
            <a:ext cx="10972800" cy="1143000"/>
          </a:xfrm>
        </p:spPr>
        <p:txBody>
          <a:bodyPr>
            <a:normAutofit/>
          </a:bodyPr>
          <a:lstStyle/>
          <a:p>
            <a:pPr algn="l"/>
            <a:r>
              <a:rPr lang="en-US" sz="3600" b="1" dirty="0">
                <a:latin typeface="Century Gothic" panose="020B0502020202020204" pitchFamily="34" charset="0"/>
              </a:rPr>
              <a:t>Actions map</a:t>
            </a:r>
          </a:p>
        </p:txBody>
      </p:sp>
    </p:spTree>
    <p:extLst>
      <p:ext uri="{BB962C8B-B14F-4D97-AF65-F5344CB8AC3E}">
        <p14:creationId xmlns:p14="http://schemas.microsoft.com/office/powerpoint/2010/main" val="4036472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1D3FF3-6151-CCB8-C21F-C083AF913372}"/>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2035F1C9-D8B7-9A0D-3556-7ED28E338902}"/>
              </a:ext>
            </a:extLst>
          </p:cNvPr>
          <p:cNvPicPr>
            <a:picLocks noChangeAspect="1"/>
          </p:cNvPicPr>
          <p:nvPr/>
        </p:nvPicPr>
        <p:blipFill>
          <a:blip r:embed="rId3"/>
          <a:srcRect t="6402"/>
          <a:stretch>
            <a:fillRect/>
          </a:stretch>
        </p:blipFill>
        <p:spPr>
          <a:xfrm>
            <a:off x="1031965" y="0"/>
            <a:ext cx="10398035" cy="6812632"/>
          </a:xfrm>
          <a:prstGeom prst="rect">
            <a:avLst/>
          </a:prstGeom>
        </p:spPr>
      </p:pic>
    </p:spTree>
    <p:extLst>
      <p:ext uri="{BB962C8B-B14F-4D97-AF65-F5344CB8AC3E}">
        <p14:creationId xmlns:p14="http://schemas.microsoft.com/office/powerpoint/2010/main" val="487124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34EA-6DC3-87CC-0C7F-F8908C1F5D01}"/>
            </a:ext>
          </a:extLst>
        </p:cNvPr>
        <p:cNvGrpSpPr/>
        <p:nvPr/>
      </p:nvGrpSpPr>
      <p:grpSpPr>
        <a:xfrm>
          <a:off x="0" y="0"/>
          <a:ext cx="0" cy="0"/>
          <a:chOff x="0" y="0"/>
          <a:chExt cx="0" cy="0"/>
        </a:xfrm>
      </p:grpSpPr>
      <p:sp>
        <p:nvSpPr>
          <p:cNvPr id="6" name="Title 1"/>
          <p:cNvSpPr>
            <a:spLocks noGrp="1"/>
          </p:cNvSpPr>
          <p:nvPr>
            <p:ph type="title"/>
          </p:nvPr>
        </p:nvSpPr>
        <p:spPr>
          <a:xfrm>
            <a:off x="0" y="158000"/>
            <a:ext cx="10972800" cy="1143000"/>
          </a:xfrm>
        </p:spPr>
        <p:txBody>
          <a:bodyPr>
            <a:normAutofit/>
          </a:bodyPr>
          <a:lstStyle/>
          <a:p>
            <a:pPr algn="l"/>
            <a:r>
              <a:rPr lang="en-US" sz="3600" b="1" dirty="0">
                <a:latin typeface="Century Gothic" panose="020B0502020202020204" pitchFamily="34" charset="0"/>
              </a:rPr>
              <a:t>ECD Forums: Expanding Access to the Most Vulnerable Children</a:t>
            </a:r>
          </a:p>
        </p:txBody>
      </p:sp>
      <p:sp>
        <p:nvSpPr>
          <p:cNvPr id="8" name="RightCol"/>
          <p:cNvSpPr txBox="1"/>
          <p:nvPr/>
        </p:nvSpPr>
        <p:spPr>
          <a:xfrm>
            <a:off x="404949" y="1500000"/>
            <a:ext cx="11595051" cy="5200000"/>
          </a:xfrm>
          <a:prstGeom prst="rect">
            <a:avLst/>
          </a:prstGeom>
          <a:solidFill>
            <a:srgbClr val="EBF5EE"/>
          </a:solidFill>
        </p:spPr>
        <p:txBody>
          <a:bodyPr wrap="square" lIns="180000" tIns="180000" rIns="180000" bIns="180000">
            <a:normAutofit lnSpcReduction="10000"/>
          </a:bodyPr>
          <a:lstStyle/>
          <a:p>
            <a:r>
              <a:rPr lang="en-US" sz="2400" b="1" dirty="0"/>
              <a:t>ECD Forums are incredible assets: They are collaborative mechanisms that </a:t>
            </a:r>
            <a:r>
              <a:rPr lang="en-US" sz="2400" dirty="0"/>
              <a:t>bring community actors together to support and strengthen early learning </a:t>
            </a:r>
            <a:r>
              <a:rPr lang="en-US" sz="2400" dirty="0" err="1"/>
              <a:t>centres</a:t>
            </a:r>
            <a:r>
              <a:rPr lang="en-US" sz="2400" dirty="0"/>
              <a:t>. These need to be nurtured and feedback from forums is essential for future initiatives.</a:t>
            </a:r>
          </a:p>
          <a:p>
            <a:endParaRPr lang="en-US" sz="2000" b="1" dirty="0">
              <a:solidFill>
                <a:schemeClr val="tx1"/>
              </a:solidFill>
            </a:endParaRPr>
          </a:p>
          <a:p>
            <a:pPr marL="285750" marR="0" lvl="0" indent="-285750" algn="l">
              <a:spcBef>
                <a:spcPts val="100"/>
              </a:spcBef>
              <a:spcAft>
                <a:spcPts val="100"/>
              </a:spcAft>
              <a:buFont typeface="Arial" panose="020B0604020202020204" pitchFamily="34" charset="0"/>
              <a:buChar char="•"/>
            </a:pPr>
            <a:r>
              <a:rPr lang="en-US" sz="2000" b="1" dirty="0">
                <a:solidFill>
                  <a:schemeClr val="tx1"/>
                </a:solidFill>
              </a:rPr>
              <a:t>The power of ECD Forums:</a:t>
            </a:r>
          </a:p>
          <a:p>
            <a:pPr marL="742950" lvl="1" indent="-285750">
              <a:spcBef>
                <a:spcPts val="100"/>
              </a:spcBef>
              <a:spcAft>
                <a:spcPts val="100"/>
              </a:spcAft>
              <a:buFont typeface="Arial" panose="020B0604020202020204" pitchFamily="34" charset="0"/>
              <a:buChar char="•"/>
            </a:pPr>
            <a:r>
              <a:rPr lang="en-US" sz="2000" b="1" dirty="0"/>
              <a:t>Peer learning &amp; referral: </a:t>
            </a:r>
            <a:r>
              <a:rPr lang="en-US" sz="2000" dirty="0"/>
              <a:t>Successful </a:t>
            </a:r>
            <a:r>
              <a:rPr lang="en-US" sz="2000" dirty="0" err="1"/>
              <a:t>programmes</a:t>
            </a:r>
            <a:r>
              <a:rPr lang="en-US" sz="2000" dirty="0"/>
              <a:t> share what worked — creating confidence through peer examples</a:t>
            </a:r>
          </a:p>
          <a:p>
            <a:pPr marL="742950" lvl="1" indent="-285750">
              <a:spcBef>
                <a:spcPts val="100"/>
              </a:spcBef>
              <a:spcAft>
                <a:spcPts val="100"/>
              </a:spcAft>
              <a:buFont typeface="Arial" panose="020B0604020202020204" pitchFamily="34" charset="0"/>
              <a:buChar char="•"/>
            </a:pPr>
            <a:r>
              <a:rPr lang="en-US" sz="2000" b="1" dirty="0">
                <a:solidFill>
                  <a:schemeClr val="tx1"/>
                </a:solidFill>
              </a:rPr>
              <a:t>Collective document preparation: </a:t>
            </a:r>
            <a:r>
              <a:rPr lang="en-US" sz="2000" dirty="0">
                <a:solidFill>
                  <a:schemeClr val="tx1"/>
                </a:solidFill>
              </a:rPr>
              <a:t>Forums pool resources to support ECD </a:t>
            </a:r>
            <a:r>
              <a:rPr lang="en-US" sz="2000" dirty="0" err="1">
                <a:solidFill>
                  <a:schemeClr val="tx1"/>
                </a:solidFill>
              </a:rPr>
              <a:t>programmes</a:t>
            </a:r>
            <a:r>
              <a:rPr lang="en-US" sz="2000" dirty="0">
                <a:solidFill>
                  <a:schemeClr val="tx1"/>
                </a:solidFill>
              </a:rPr>
              <a:t> to navigate the compliance requirements.</a:t>
            </a:r>
          </a:p>
          <a:p>
            <a:pPr marL="742950" lvl="1" indent="-285750">
              <a:spcBef>
                <a:spcPts val="100"/>
              </a:spcBef>
              <a:spcAft>
                <a:spcPts val="100"/>
              </a:spcAft>
              <a:buFont typeface="Arial" panose="020B0604020202020204" pitchFamily="34" charset="0"/>
              <a:buChar char="•"/>
            </a:pPr>
            <a:r>
              <a:rPr lang="en-US" sz="2000" b="1" dirty="0">
                <a:solidFill>
                  <a:schemeClr val="tx1"/>
                </a:solidFill>
              </a:rPr>
              <a:t>Local government collaboration</a:t>
            </a:r>
            <a:r>
              <a:rPr lang="en-US" sz="2000" b="1" dirty="0"/>
              <a:t>:</a:t>
            </a:r>
            <a:r>
              <a:rPr lang="en-US" sz="2000" dirty="0"/>
              <a:t> Forums can bring a collective voice to municipal processes and advocate for more developmental approaches by local municipalities. </a:t>
            </a:r>
          </a:p>
          <a:p>
            <a:pPr marL="742950" lvl="1" indent="-285750">
              <a:spcBef>
                <a:spcPts val="100"/>
              </a:spcBef>
              <a:spcAft>
                <a:spcPts val="100"/>
              </a:spcAft>
              <a:buFont typeface="Arial" panose="020B0604020202020204" pitchFamily="34" charset="0"/>
              <a:buChar char="•"/>
            </a:pPr>
            <a:endParaRPr lang="en-US" sz="2000" dirty="0">
              <a:solidFill>
                <a:schemeClr val="tx1"/>
              </a:solidFill>
            </a:endParaRPr>
          </a:p>
          <a:p>
            <a:pPr marL="742950" lvl="1" indent="-285750">
              <a:spcBef>
                <a:spcPts val="100"/>
              </a:spcBef>
              <a:spcAft>
                <a:spcPts val="100"/>
              </a:spcAft>
              <a:buFont typeface="Arial" panose="020B0604020202020204" pitchFamily="34" charset="0"/>
              <a:buChar char="•"/>
            </a:pPr>
            <a:endParaRPr lang="en-US" sz="2000" dirty="0"/>
          </a:p>
          <a:p>
            <a:pPr lvl="1">
              <a:spcBef>
                <a:spcPts val="100"/>
              </a:spcBef>
              <a:spcAft>
                <a:spcPts val="100"/>
              </a:spcAft>
            </a:pPr>
            <a:r>
              <a:rPr lang="en-US" sz="2000" dirty="0"/>
              <a:t>ECD Forums sit with incredibly valuable information and knowledge. But most importantly, ECD Forums’ biggest asset is ‘trust’. ECD practitioners trust their Forums for credible, and helpful information. ECD Forums can therefore be strategic enablers in supporting ECD </a:t>
            </a:r>
            <a:r>
              <a:rPr lang="en-US" sz="2000" dirty="0" err="1"/>
              <a:t>programmes</a:t>
            </a:r>
            <a:r>
              <a:rPr lang="en-US" sz="2000" dirty="0"/>
              <a:t>. </a:t>
            </a:r>
            <a:endParaRPr lang="en-US" sz="20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7F584-6DEF-FA1A-B8E0-A7C3BF9DC37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2952C17-4703-91B7-94E4-C5C34072D79D}"/>
              </a:ext>
            </a:extLst>
          </p:cNvPr>
          <p:cNvSpPr>
            <a:spLocks noGrp="1"/>
          </p:cNvSpPr>
          <p:nvPr>
            <p:ph type="title"/>
          </p:nvPr>
        </p:nvSpPr>
        <p:spPr>
          <a:xfrm>
            <a:off x="0" y="158000"/>
            <a:ext cx="10972800" cy="1143000"/>
          </a:xfrm>
        </p:spPr>
        <p:txBody>
          <a:bodyPr>
            <a:normAutofit/>
          </a:bodyPr>
          <a:lstStyle/>
          <a:p>
            <a:pPr algn="l"/>
            <a:r>
              <a:rPr lang="en-US" sz="3600" b="1" dirty="0">
                <a:latin typeface="Century Gothic" panose="020B0502020202020204" pitchFamily="34" charset="0"/>
              </a:rPr>
              <a:t>Questions for discussion</a:t>
            </a:r>
          </a:p>
        </p:txBody>
      </p:sp>
      <p:sp>
        <p:nvSpPr>
          <p:cNvPr id="8" name="RightCol">
            <a:extLst>
              <a:ext uri="{FF2B5EF4-FFF2-40B4-BE49-F238E27FC236}">
                <a16:creationId xmlns:a16="http://schemas.microsoft.com/office/drawing/2014/main" id="{881DE481-BE6D-CE0E-2C3C-DD0CEFD5CED6}"/>
              </a:ext>
            </a:extLst>
          </p:cNvPr>
          <p:cNvSpPr txBox="1"/>
          <p:nvPr/>
        </p:nvSpPr>
        <p:spPr>
          <a:xfrm>
            <a:off x="404949" y="1500000"/>
            <a:ext cx="11595051" cy="5200000"/>
          </a:xfrm>
          <a:prstGeom prst="rect">
            <a:avLst/>
          </a:prstGeom>
          <a:solidFill>
            <a:srgbClr val="EBF5EE"/>
          </a:solidFill>
        </p:spPr>
        <p:txBody>
          <a:bodyPr wrap="square" lIns="180000" tIns="180000" rIns="180000" bIns="180000">
            <a:normAutofit/>
          </a:bodyPr>
          <a:lstStyle/>
          <a:p>
            <a:pPr marL="342900" indent="-342900">
              <a:buFont typeface="Arial" panose="020B0604020202020204" pitchFamily="34" charset="0"/>
              <a:buChar char="•"/>
            </a:pPr>
            <a:r>
              <a:rPr lang="en-US" sz="2400" b="1" dirty="0"/>
              <a:t>What examples have you seen of ECD Forums enabling ECD </a:t>
            </a:r>
            <a:r>
              <a:rPr lang="en-US" sz="2400" b="1" dirty="0" err="1"/>
              <a:t>programmes</a:t>
            </a:r>
            <a:r>
              <a:rPr lang="en-US" sz="2400" b="1" dirty="0"/>
              <a:t> to either register, improve quality, or solve some of the problems that ECD </a:t>
            </a:r>
            <a:r>
              <a:rPr lang="en-US" sz="2400" b="1" dirty="0" err="1"/>
              <a:t>programmes</a:t>
            </a:r>
            <a:r>
              <a:rPr lang="en-US" sz="2400" b="1" dirty="0"/>
              <a:t> typically face?</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How do you think ECD forums can help with expanding access to new ECD </a:t>
            </a:r>
            <a:r>
              <a:rPr lang="en-US" sz="2400" b="1" dirty="0" err="1"/>
              <a:t>programmes</a:t>
            </a:r>
            <a:r>
              <a:rPr lang="en-US" sz="2400" b="1" dirty="0"/>
              <a:t>?</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How do you think ECD forums can help with improving the quality of ECD </a:t>
            </a:r>
            <a:r>
              <a:rPr lang="en-US" sz="2400" b="1" dirty="0" err="1"/>
              <a:t>programmes</a:t>
            </a:r>
            <a:r>
              <a:rPr lang="en-US" sz="2400" b="1" dirty="0"/>
              <a:t>?</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What could help ECD forums to be more effective in playing their </a:t>
            </a:r>
            <a:r>
              <a:rPr lang="en-US" sz="2400" b="1"/>
              <a:t>unique role?</a:t>
            </a:r>
            <a:endParaRPr lang="en-US" sz="2400" b="1" dirty="0"/>
          </a:p>
        </p:txBody>
      </p:sp>
    </p:spTree>
    <p:extLst>
      <p:ext uri="{BB962C8B-B14F-4D97-AF65-F5344CB8AC3E}">
        <p14:creationId xmlns:p14="http://schemas.microsoft.com/office/powerpoint/2010/main" val="212468188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E2841"/>
      </a:dk2>
      <a:lt2>
        <a:srgbClr val="E8E8E8"/>
      </a:lt2>
      <a:accent1>
        <a:srgbClr val="00622B"/>
      </a:accent1>
      <a:accent2>
        <a:srgbClr val="00451C"/>
      </a:accent2>
      <a:accent3>
        <a:srgbClr val="F8AD09"/>
      </a:accent3>
      <a:accent4>
        <a:srgbClr val="D09106"/>
      </a:accent4>
      <a:accent5>
        <a:srgbClr val="A25A2E"/>
      </a:accent5>
      <a:accent6>
        <a:srgbClr val="B56634"/>
      </a:accent6>
      <a:hlink>
        <a:srgbClr val="000000"/>
      </a:hlink>
      <a:folHlink>
        <a:srgbClr val="FFFF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 xmlns="3f85e14e-255e-4a1d-b55c-cd536ce5a708" xsi:nil="true"/>
    <TaxCatchAll xmlns="2eb839a1-3f23-41e3-acdf-87134c155e1e" xsi:nil="true"/>
    <lcf76f155ced4ddcb4097134ff3c332f xmlns="3f85e14e-255e-4a1d-b55c-cd536ce5a708">
      <Terms xmlns="http://schemas.microsoft.com/office/infopath/2007/PartnerControls"/>
    </lcf76f155ced4ddcb4097134ff3c332f>
    <MigrationWizIdVersion xmlns="3f85e14e-255e-4a1d-b55c-cd536ce5a708" xsi:nil="true"/>
    <MigrationWizIdPermissions xmlns="3f85e14e-255e-4a1d-b55c-cd536ce5a70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7F3316AC0ED149BC21BA8A50E442EC" ma:contentTypeVersion="17" ma:contentTypeDescription="Create a new document." ma:contentTypeScope="" ma:versionID="876c0806f3e4b394017389259e51bfac">
  <xsd:schema xmlns:xsd="http://www.w3.org/2001/XMLSchema" xmlns:xs="http://www.w3.org/2001/XMLSchema" xmlns:p="http://schemas.microsoft.com/office/2006/metadata/properties" xmlns:ns2="3f85e14e-255e-4a1d-b55c-cd536ce5a708" xmlns:ns3="2eb839a1-3f23-41e3-acdf-87134c155e1e" targetNamespace="http://schemas.microsoft.com/office/2006/metadata/properties" ma:root="true" ma:fieldsID="c6d1c889089aacbc5a8c0cb6230ab0aa" ns2:_="" ns3:_="">
    <xsd:import namespace="3f85e14e-255e-4a1d-b55c-cd536ce5a708"/>
    <xsd:import namespace="2eb839a1-3f23-41e3-acdf-87134c155e1e"/>
    <xsd:element name="properties">
      <xsd:complexType>
        <xsd:sequence>
          <xsd:element name="documentManagement">
            <xsd:complexType>
              <xsd:all>
                <xsd:element ref="ns2:MigrationWizId" minOccurs="0"/>
                <xsd:element ref="ns2:MigrationWizIdPermissions" minOccurs="0"/>
                <xsd:element ref="ns2:MigrationWizIdVersion" minOccurs="0"/>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85e14e-255e-4a1d-b55c-cd536ce5a708"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87dd092-8e27-4329-be5d-69f0b07c950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b839a1-3f23-41e3-acdf-87134c155e1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f1402ee-f2ab-4497-b310-76d0e3106ca0}" ma:internalName="TaxCatchAll" ma:showField="CatchAllData" ma:web="2eb839a1-3f23-41e3-acdf-87134c155e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02F83C-3486-4728-A3DF-4469D68A9F93}">
  <ds:schemaRefs>
    <ds:schemaRef ds:uri="http://www.w3.org/XML/1998/namespace"/>
    <ds:schemaRef ds:uri="http://purl.org/dc/dcmitype/"/>
    <ds:schemaRef ds:uri="http://schemas.microsoft.com/office/infopath/2007/PartnerControls"/>
    <ds:schemaRef ds:uri="http://schemas.openxmlformats.org/package/2006/metadata/core-properties"/>
    <ds:schemaRef ds:uri="3f85e14e-255e-4a1d-b55c-cd536ce5a708"/>
    <ds:schemaRef ds:uri="http://purl.org/dc/terms/"/>
    <ds:schemaRef ds:uri="http://schemas.microsoft.com/office/2006/documentManagement/types"/>
    <ds:schemaRef ds:uri="2eb839a1-3f23-41e3-acdf-87134c155e1e"/>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D765F714-696B-4838-A751-F22D970319A8}">
  <ds:schemaRefs>
    <ds:schemaRef ds:uri="2eb839a1-3f23-41e3-acdf-87134c155e1e"/>
    <ds:schemaRef ds:uri="3f85e14e-255e-4a1d-b55c-cd536ce5a7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628212A-D06A-44E2-91B7-8AC857499F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1843</TotalTime>
  <Words>726</Words>
  <Application>Microsoft Office PowerPoint</Application>
  <PresentationFormat>Widescreen</PresentationFormat>
  <Paragraphs>51</Paragraphs>
  <Slides>10</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Aptos</vt:lpstr>
      <vt:lpstr>Aptos Display</vt:lpstr>
      <vt:lpstr>Arial</vt:lpstr>
      <vt:lpstr>Calibri</vt:lpstr>
      <vt:lpstr>Century Gothic</vt:lpstr>
      <vt:lpstr>Georgia</vt:lpstr>
      <vt:lpstr>Office Theme</vt:lpstr>
      <vt:lpstr>Custom Design</vt:lpstr>
      <vt:lpstr>1_Office Theme</vt:lpstr>
      <vt:lpstr>2026 Shared Bana Pele Blueprint June 2026</vt:lpstr>
      <vt:lpstr>2030 Strategy for ECD programmes</vt:lpstr>
      <vt:lpstr>PowerPoint Presentation</vt:lpstr>
      <vt:lpstr>Need exponential change</vt:lpstr>
      <vt:lpstr>Ecosystem map</vt:lpstr>
      <vt:lpstr>Actions map</vt:lpstr>
      <vt:lpstr>PowerPoint Presentation</vt:lpstr>
      <vt:lpstr>ECD Forums: Expanding Access to the Most Vulnerable Children</vt:lpstr>
      <vt:lpstr>Questions for 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Jessica Smith</dc:creator>
  <cp:lastModifiedBy>Chiloane, Vanencia</cp:lastModifiedBy>
  <cp:revision>21</cp:revision>
  <dcterms:created xsi:type="dcterms:W3CDTF">2025-06-05T07:53:40Z</dcterms:created>
  <dcterms:modified xsi:type="dcterms:W3CDTF">2026-07-01T08:03:39Z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0x010100D57F3316AC0ED149BC21BA8A50E442EC</vt:lpwstr>
  </property>
  <property fmtid="{D5CDD505-2E9C-101B-9397-08002B2CF9AE}" pid="3" name="MediaServiceImageTags">
    <vt:lpwstr/>
  </property>
</Properties>
</file>